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Default Extension="xlsx" ContentType="application/vnd.openxmlformats-officedocument.spreadsheetml.sheet"/>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60" r:id="rId3"/>
    <p:sldId id="257" r:id="rId4"/>
    <p:sldId id="258" r:id="rId5"/>
    <p:sldId id="267" r:id="rId6"/>
    <p:sldId id="271" r:id="rId7"/>
    <p:sldId id="268" r:id="rId8"/>
    <p:sldId id="270" r:id="rId9"/>
    <p:sldId id="273" r:id="rId10"/>
    <p:sldId id="277" r:id="rId11"/>
    <p:sldId id="263" r:id="rId12"/>
    <p:sldId id="275" r:id="rId13"/>
    <p:sldId id="272" r:id="rId14"/>
    <p:sldId id="279" r:id="rId15"/>
    <p:sldId id="262" r:id="rId16"/>
    <p:sldId id="276" r:id="rId17"/>
    <p:sldId id="274" r:id="rId18"/>
    <p:sldId id="265" r:id="rId19"/>
    <p:sldId id="266"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5243" autoAdjust="0"/>
  </p:normalViewPr>
  <p:slideViewPr>
    <p:cSldViewPr>
      <p:cViewPr varScale="1">
        <p:scale>
          <a:sx n="49" d="100"/>
          <a:sy n="49" d="100"/>
        </p:scale>
        <p:origin x="-102" y="-77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view3D>
      <c:rotX val="90"/>
      <c:rotY val="0"/>
      <c:perspective val="0"/>
    </c:view3D>
    <c:plotArea>
      <c:layout>
        <c:manualLayout>
          <c:layoutTarget val="inner"/>
          <c:xMode val="edge"/>
          <c:yMode val="edge"/>
          <c:x val="9.2592592592592639E-3"/>
          <c:y val="0"/>
          <c:w val="0.91211687080781556"/>
          <c:h val="0.8410026494496684"/>
        </c:manualLayout>
      </c:layout>
      <c:surfaceChart>
        <c:wireframe val="1"/>
        <c:ser>
          <c:idx val="0"/>
          <c:order val="0"/>
          <c:tx>
            <c:strRef>
              <c:f>Sheet1!$B$1</c:f>
              <c:strCache>
                <c:ptCount val="1"/>
                <c:pt idx="0">
                  <c:v>0</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Sheet1!$B$2:$B$28</c:f>
              <c:numCache>
                <c:formatCode>General</c:formatCode>
                <c:ptCount val="27"/>
                <c:pt idx="1">
                  <c:v>0</c:v>
                </c:pt>
                <c:pt idx="2">
                  <c:v>0</c:v>
                </c:pt>
                <c:pt idx="3">
                  <c:v>0</c:v>
                </c:pt>
                <c:pt idx="6">
                  <c:v>0</c:v>
                </c:pt>
              </c:numCache>
            </c:numRef>
          </c:val>
        </c:ser>
        <c:ser>
          <c:idx val="1"/>
          <c:order val="1"/>
          <c:tx>
            <c:strRef>
              <c:f>Sheet1!$C$1</c:f>
              <c:strCache>
                <c:ptCount val="1"/>
                <c:pt idx="0">
                  <c:v>5</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Sheet1!$C$2:$C$28</c:f>
              <c:numCache>
                <c:formatCode>General</c:formatCode>
                <c:ptCount val="27"/>
                <c:pt idx="1">
                  <c:v>0</c:v>
                </c:pt>
                <c:pt idx="2">
                  <c:v>0</c:v>
                </c:pt>
                <c:pt idx="3">
                  <c:v>0</c:v>
                </c:pt>
              </c:numCache>
            </c:numRef>
          </c:val>
        </c:ser>
        <c:ser>
          <c:idx val="2"/>
          <c:order val="2"/>
          <c:tx>
            <c:strRef>
              <c:f>Sheet1!$D$1</c:f>
              <c:strCache>
                <c:ptCount val="1"/>
                <c:pt idx="0">
                  <c:v>10</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Sheet1!$D$2:$D$28</c:f>
              <c:numCache>
                <c:formatCode>General</c:formatCode>
                <c:ptCount val="27"/>
                <c:pt idx="1">
                  <c:v>0</c:v>
                </c:pt>
                <c:pt idx="2">
                  <c:v>0</c:v>
                </c:pt>
                <c:pt idx="3">
                  <c:v>0</c:v>
                </c:pt>
              </c:numCache>
            </c:numRef>
          </c:val>
        </c:ser>
        <c:ser>
          <c:idx val="3"/>
          <c:order val="3"/>
          <c:tx>
            <c:strRef>
              <c:f>Sheet1!$E$1</c:f>
              <c:strCache>
                <c:ptCount val="1"/>
                <c:pt idx="0">
                  <c:v>15</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Sheet1!$E$2:$E$28</c:f>
              <c:numCache>
                <c:formatCode>General</c:formatCode>
                <c:ptCount val="27"/>
                <c:pt idx="4">
                  <c:v>0</c:v>
                </c:pt>
              </c:numCache>
            </c:numRef>
          </c:val>
        </c:ser>
        <c:ser>
          <c:idx val="4"/>
          <c:order val="4"/>
          <c:tx>
            <c:strRef>
              <c:f>Sheet1!$F$1</c:f>
              <c:strCache>
                <c:ptCount val="1"/>
                <c:pt idx="0">
                  <c:v>25</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Sheet1!$F$2:$F$28</c:f>
              <c:numCache>
                <c:formatCode>General</c:formatCode>
                <c:ptCount val="27"/>
              </c:numCache>
            </c:numRef>
          </c:val>
        </c:ser>
        <c:ser>
          <c:idx val="5"/>
          <c:order val="5"/>
          <c:tx>
            <c:strRef>
              <c:f>Sheet1!$G$1</c:f>
              <c:strCache>
                <c:ptCount val="1"/>
                <c:pt idx="0">
                  <c:v>30</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Sheet1!$G$2:$G$28</c:f>
              <c:numCache>
                <c:formatCode>General</c:formatCode>
                <c:ptCount val="27"/>
              </c:numCache>
            </c:numRef>
          </c:val>
        </c:ser>
        <c:ser>
          <c:idx val="6"/>
          <c:order val="6"/>
          <c:tx>
            <c:strRef>
              <c:f>Sheet1!$H$1</c:f>
              <c:strCache>
                <c:ptCount val="1"/>
                <c:pt idx="0">
                  <c:v>35</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Sheet1!$H$2:$H$28</c:f>
              <c:numCache>
                <c:formatCode>General</c:formatCode>
                <c:ptCount val="27"/>
              </c:numCache>
            </c:numRef>
          </c:val>
        </c:ser>
        <c:ser>
          <c:idx val="7"/>
          <c:order val="7"/>
          <c:tx>
            <c:strRef>
              <c:f>Sheet1!$I$1</c:f>
              <c:strCache>
                <c:ptCount val="1"/>
                <c:pt idx="0">
                  <c:v>40</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Sheet1!$I$2:$I$28</c:f>
              <c:numCache>
                <c:formatCode>General</c:formatCode>
                <c:ptCount val="27"/>
              </c:numCache>
            </c:numRef>
          </c:val>
        </c:ser>
        <c:ser>
          <c:idx val="8"/>
          <c:order val="8"/>
          <c:tx>
            <c:strRef>
              <c:f>Sheet1!$J$1</c:f>
              <c:strCache>
                <c:ptCount val="1"/>
                <c:pt idx="0">
                  <c:v>45</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Sheet1!$J$2:$J$28</c:f>
              <c:numCache>
                <c:formatCode>General</c:formatCode>
                <c:ptCount val="27"/>
              </c:numCache>
            </c:numRef>
          </c:val>
        </c:ser>
        <c:ser>
          <c:idx val="9"/>
          <c:order val="9"/>
          <c:tx>
            <c:strRef>
              <c:f>Sheet1!$K$1</c:f>
              <c:strCache>
                <c:ptCount val="1"/>
                <c:pt idx="0">
                  <c:v>50</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Sheet1!$K$2:$K$28</c:f>
              <c:numCache>
                <c:formatCode>General</c:formatCode>
                <c:ptCount val="27"/>
              </c:numCache>
            </c:numRef>
          </c:val>
        </c:ser>
        <c:ser>
          <c:idx val="10"/>
          <c:order val="10"/>
          <c:tx>
            <c:strRef>
              <c:f>Sheet1!$L$1</c:f>
              <c:strCache>
                <c:ptCount val="1"/>
                <c:pt idx="0">
                  <c:v>55</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Sheet1!$L$2:$L$28</c:f>
              <c:numCache>
                <c:formatCode>General</c:formatCode>
                <c:ptCount val="27"/>
              </c:numCache>
            </c:numRef>
          </c:val>
        </c:ser>
        <c:ser>
          <c:idx val="11"/>
          <c:order val="11"/>
          <c:tx>
            <c:strRef>
              <c:f>Sheet1!$M$1</c:f>
              <c:strCache>
                <c:ptCount val="1"/>
                <c:pt idx="0">
                  <c:v>60</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Sheet1!$M$2:$M$28</c:f>
              <c:numCache>
                <c:formatCode>General</c:formatCode>
                <c:ptCount val="27"/>
              </c:numCache>
            </c:numRef>
          </c:val>
        </c:ser>
        <c:ser>
          <c:idx val="12"/>
          <c:order val="12"/>
          <c:tx>
            <c:strRef>
              <c:f>Sheet1!$N$1</c:f>
              <c:strCache>
                <c:ptCount val="1"/>
                <c:pt idx="0">
                  <c:v>65</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Sheet1!$N$2:$N$28</c:f>
              <c:numCache>
                <c:formatCode>General</c:formatCode>
                <c:ptCount val="27"/>
              </c:numCache>
            </c:numRef>
          </c:val>
        </c:ser>
        <c:ser>
          <c:idx val="13"/>
          <c:order val="13"/>
          <c:tx>
            <c:strRef>
              <c:f>Sheet1!$O$1</c:f>
              <c:strCache>
                <c:ptCount val="1"/>
                <c:pt idx="0">
                  <c:v>70</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Sheet1!$O$2:$O$28</c:f>
              <c:numCache>
                <c:formatCode>General</c:formatCode>
                <c:ptCount val="27"/>
                <c:pt idx="10">
                  <c:v>0</c:v>
                </c:pt>
              </c:numCache>
            </c:numRef>
          </c:val>
        </c:ser>
        <c:ser>
          <c:idx val="14"/>
          <c:order val="14"/>
          <c:tx>
            <c:strRef>
              <c:f>Sheet1!$P$1</c:f>
              <c:strCache>
                <c:ptCount val="1"/>
                <c:pt idx="0">
                  <c:v>75</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Sheet1!$P$2:$P$28</c:f>
              <c:numCache>
                <c:formatCode>General</c:formatCode>
                <c:ptCount val="27"/>
              </c:numCache>
            </c:numRef>
          </c:val>
        </c:ser>
        <c:ser>
          <c:idx val="15"/>
          <c:order val="15"/>
          <c:tx>
            <c:strRef>
              <c:f>Sheet1!$Q$1</c:f>
              <c:strCache>
                <c:ptCount val="1"/>
                <c:pt idx="0">
                  <c:v>80</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Sheet1!$Q$2:$Q$28</c:f>
              <c:numCache>
                <c:formatCode>General</c:formatCode>
                <c:ptCount val="27"/>
              </c:numCache>
            </c:numRef>
          </c:val>
        </c:ser>
        <c:ser>
          <c:idx val="16"/>
          <c:order val="16"/>
          <c:tx>
            <c:strRef>
              <c:f>Sheet1!$R$1</c:f>
              <c:strCache>
                <c:ptCount val="1"/>
                <c:pt idx="0">
                  <c:v>85</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Sheet1!$R$2:$R$28</c:f>
              <c:numCache>
                <c:formatCode>General</c:formatCode>
                <c:ptCount val="27"/>
              </c:numCache>
            </c:numRef>
          </c:val>
        </c:ser>
        <c:ser>
          <c:idx val="17"/>
          <c:order val="17"/>
          <c:tx>
            <c:strRef>
              <c:f>Sheet1!$S$1</c:f>
              <c:strCache>
                <c:ptCount val="1"/>
                <c:pt idx="0">
                  <c:v>90</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Sheet1!$S$2:$S$28</c:f>
              <c:numCache>
                <c:formatCode>General</c:formatCode>
                <c:ptCount val="27"/>
              </c:numCache>
            </c:numRef>
          </c:val>
        </c:ser>
        <c:ser>
          <c:idx val="18"/>
          <c:order val="18"/>
          <c:tx>
            <c:strRef>
              <c:f>Sheet1!$T$1</c:f>
              <c:strCache>
                <c:ptCount val="1"/>
                <c:pt idx="0">
                  <c:v>95</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Sheet1!$T$2:$T$28</c:f>
              <c:numCache>
                <c:formatCode>General</c:formatCode>
                <c:ptCount val="27"/>
                <c:pt idx="11">
                  <c:v>0</c:v>
                </c:pt>
                <c:pt idx="12">
                  <c:v>0</c:v>
                </c:pt>
              </c:numCache>
            </c:numRef>
          </c:val>
        </c:ser>
        <c:ser>
          <c:idx val="19"/>
          <c:order val="19"/>
          <c:tx>
            <c:strRef>
              <c:f>Sheet1!$U$1</c:f>
              <c:strCache>
                <c:ptCount val="1"/>
                <c:pt idx="0">
                  <c:v>100</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Sheet1!$U$2:$U$28</c:f>
              <c:numCache>
                <c:formatCode>General</c:formatCode>
                <c:ptCount val="27"/>
              </c:numCache>
            </c:numRef>
          </c:val>
        </c:ser>
        <c:ser>
          <c:idx val="20"/>
          <c:order val="20"/>
          <c:tx>
            <c:strRef>
              <c:f>Sheet1!$V$1</c:f>
              <c:strCache>
                <c:ptCount val="1"/>
                <c:pt idx="0">
                  <c:v>101</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Sheet1!$V$2:$V$28</c:f>
              <c:numCache>
                <c:formatCode>General</c:formatCode>
                <c:ptCount val="27"/>
              </c:numCache>
            </c:numRef>
          </c:val>
        </c:ser>
        <c:ser>
          <c:idx val="21"/>
          <c:order val="21"/>
          <c:tx>
            <c:strRef>
              <c:f>Sheet1!$W$1</c:f>
              <c:strCache>
                <c:ptCount val="1"/>
                <c:pt idx="0">
                  <c:v>102</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Sheet1!$W$2:$W$28</c:f>
              <c:numCache>
                <c:formatCode>General</c:formatCode>
                <c:ptCount val="27"/>
              </c:numCache>
            </c:numRef>
          </c:val>
        </c:ser>
        <c:ser>
          <c:idx val="22"/>
          <c:order val="22"/>
          <c:tx>
            <c:strRef>
              <c:f>Sheet1!$X$1</c:f>
              <c:strCache>
                <c:ptCount val="1"/>
                <c:pt idx="0">
                  <c:v>103</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Sheet1!$X$2:$X$28</c:f>
              <c:numCache>
                <c:formatCode>General</c:formatCode>
                <c:ptCount val="27"/>
              </c:numCache>
            </c:numRef>
          </c:val>
        </c:ser>
        <c:ser>
          <c:idx val="23"/>
          <c:order val="23"/>
          <c:tx>
            <c:strRef>
              <c:f>Sheet1!$Y$1</c:f>
              <c:strCache>
                <c:ptCount val="1"/>
                <c:pt idx="0">
                  <c:v>104</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Sheet1!$Y$2:$Y$28</c:f>
              <c:numCache>
                <c:formatCode>General</c:formatCode>
                <c:ptCount val="27"/>
              </c:numCache>
            </c:numRef>
          </c:val>
        </c:ser>
        <c:ser>
          <c:idx val="24"/>
          <c:order val="24"/>
          <c:tx>
            <c:strRef>
              <c:f>Sheet1!$Z$1</c:f>
              <c:strCache>
                <c:ptCount val="1"/>
                <c:pt idx="0">
                  <c:v>105</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Sheet1!$Z$2:$Z$28</c:f>
              <c:numCache>
                <c:formatCode>General</c:formatCode>
                <c:ptCount val="27"/>
              </c:numCache>
            </c:numRef>
          </c:val>
        </c:ser>
        <c:ser>
          <c:idx val="25"/>
          <c:order val="25"/>
          <c:tx>
            <c:strRef>
              <c:f>Sheet1!$AA$1</c:f>
              <c:strCache>
                <c:ptCount val="1"/>
                <c:pt idx="0">
                  <c:v>106</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Sheet1!$AA$2:$AA$28</c:f>
              <c:numCache>
                <c:formatCode>General</c:formatCode>
                <c:ptCount val="27"/>
              </c:numCache>
            </c:numRef>
          </c:val>
        </c:ser>
        <c:ser>
          <c:idx val="26"/>
          <c:order val="26"/>
          <c:tx>
            <c:strRef>
              <c:f>Sheet1!$AB$1</c:f>
              <c:strCache>
                <c:ptCount val="1"/>
                <c:pt idx="0">
                  <c:v>107</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Sheet1!$AB$2:$AB$28</c:f>
              <c:numCache>
                <c:formatCode>General</c:formatCode>
                <c:ptCount val="27"/>
              </c:numCache>
            </c:numRef>
          </c:val>
        </c:ser>
        <c:ser>
          <c:idx val="27"/>
          <c:order val="27"/>
          <c:tx>
            <c:strRef>
              <c:f>Sheet1!$AC$1</c:f>
              <c:strCache>
                <c:ptCount val="1"/>
                <c:pt idx="0">
                  <c:v>108</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Sheet1!$AC$2:$AC$28</c:f>
              <c:numCache>
                <c:formatCode>General</c:formatCode>
                <c:ptCount val="27"/>
              </c:numCache>
            </c:numRef>
          </c:val>
        </c:ser>
        <c:ser>
          <c:idx val="28"/>
          <c:order val="28"/>
          <c:tx>
            <c:strRef>
              <c:f>Sheet1!$AD$1</c:f>
              <c:strCache>
                <c:ptCount val="1"/>
                <c:pt idx="0">
                  <c:v>109</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Sheet1!$AD$2:$AD$28</c:f>
              <c:numCache>
                <c:formatCode>General</c:formatCode>
                <c:ptCount val="27"/>
              </c:numCache>
            </c:numRef>
          </c:val>
        </c:ser>
        <c:ser>
          <c:idx val="29"/>
          <c:order val="29"/>
          <c:tx>
            <c:strRef>
              <c:f>Sheet1!$AE$1</c:f>
              <c:strCache>
                <c:ptCount val="1"/>
                <c:pt idx="0">
                  <c:v>110</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Sheet1!$AE$2:$AE$28</c:f>
              <c:numCache>
                <c:formatCode>General</c:formatCode>
                <c:ptCount val="27"/>
              </c:numCache>
            </c:numRef>
          </c:val>
        </c:ser>
        <c:bandFmts/>
        <c:axId val="70807936"/>
        <c:axId val="70809472"/>
        <c:axId val="70707840"/>
      </c:surfaceChart>
      <c:catAx>
        <c:axId val="70807936"/>
        <c:scaling>
          <c:orientation val="minMax"/>
        </c:scaling>
        <c:axPos val="b"/>
        <c:numFmt formatCode="General" sourceLinked="1"/>
        <c:tickLblPos val="nextTo"/>
        <c:crossAx val="70809472"/>
        <c:crosses val="autoZero"/>
        <c:auto val="1"/>
        <c:lblAlgn val="ctr"/>
        <c:lblOffset val="100"/>
      </c:catAx>
      <c:valAx>
        <c:axId val="70809472"/>
        <c:scaling>
          <c:orientation val="minMax"/>
        </c:scaling>
        <c:axPos val="l"/>
        <c:majorGridlines/>
        <c:numFmt formatCode="General" sourceLinked="1"/>
        <c:tickLblPos val="none"/>
        <c:crossAx val="70807936"/>
        <c:crosses val="autoZero"/>
        <c:crossBetween val="midCat"/>
      </c:valAx>
      <c:serAx>
        <c:axId val="70707840"/>
        <c:scaling>
          <c:orientation val="minMax"/>
        </c:scaling>
        <c:axPos val="b"/>
        <c:tickLblPos val="nextTo"/>
        <c:crossAx val="70809472"/>
        <c:crosses val="autoZero"/>
      </c:serAx>
      <c:spPr>
        <a:solidFill>
          <a:schemeClr val="bg1"/>
        </a:solidFill>
      </c:spPr>
    </c:plotArea>
    <c:plotVisOnly val="1"/>
  </c:chart>
  <c:spPr>
    <a:solidFill>
      <a:prstClr val="black"/>
    </a:solidFill>
    <a:ln w="0"/>
  </c:spPr>
  <c:txPr>
    <a:bodyPr/>
    <a:lstStyle/>
    <a:p>
      <a:pPr>
        <a:defRPr sz="1800"/>
      </a:pPr>
      <a:endParaRPr lang="en-US"/>
    </a:p>
  </c:txPr>
  <c:externalData r:id="rId1"/>
  <c:userShapes r:id="rId2"/>
</c:chartSpace>
</file>

<file path=ppt/drawings/drawing1.xml><?xml version="1.0" encoding="utf-8"?>
<c:userShapes xmlns:c="http://schemas.openxmlformats.org/drawingml/2006/chart">
  <cdr:relSizeAnchor xmlns:cdr="http://schemas.openxmlformats.org/drawingml/2006/chartDrawing">
    <cdr:from>
      <cdr:x>0.36111</cdr:x>
      <cdr:y>0.76062</cdr:y>
    </cdr:from>
    <cdr:to>
      <cdr:x>0.68519</cdr:x>
      <cdr:y>0.81888</cdr:y>
    </cdr:to>
    <cdr:sp macro="" textlink="">
      <cdr:nvSpPr>
        <cdr:cNvPr id="2" name="Arc 1"/>
        <cdr:cNvSpPr/>
      </cdr:nvSpPr>
      <cdr:spPr>
        <a:xfrm xmlns:a="http://schemas.openxmlformats.org/drawingml/2006/main" rot="299871">
          <a:off x="2971800" y="3581400"/>
          <a:ext cx="2667000" cy="274319"/>
        </a:xfrm>
        <a:prstGeom xmlns:a="http://schemas.openxmlformats.org/drawingml/2006/main" prst="arc">
          <a:avLst>
            <a:gd name="adj1" fmla="val 10802829"/>
            <a:gd name="adj2" fmla="val 0"/>
          </a:avLst>
        </a:prstGeom>
        <a:solidFill xmlns:a="http://schemas.openxmlformats.org/drawingml/2006/main">
          <a:srgbClr val="FFFF00">
            <a:alpha val="23000"/>
          </a:srgbClr>
        </a:solidFill>
        <a:ln xmlns:a="http://schemas.openxmlformats.org/drawingml/2006/main" w="34925" cmpd="sng">
          <a:solidFill>
            <a:srgbClr val="FFFF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0.5</cdr:x>
      <cdr:y>0.30868</cdr:y>
    </cdr:from>
    <cdr:to>
      <cdr:x>0.69444</cdr:x>
      <cdr:y>0.7717</cdr:y>
    </cdr:to>
    <cdr:sp macro="" textlink="">
      <cdr:nvSpPr>
        <cdr:cNvPr id="9" name="Curved Connector 8"/>
        <cdr:cNvSpPr/>
      </cdr:nvSpPr>
      <cdr:spPr>
        <a:xfrm xmlns:a="http://schemas.openxmlformats.org/drawingml/2006/main" flipV="1">
          <a:off x="4114800" y="1524000"/>
          <a:ext cx="1600200" cy="2286000"/>
        </a:xfrm>
        <a:prstGeom xmlns:a="http://schemas.openxmlformats.org/drawingml/2006/main" prst="curvedConnector3">
          <a:avLst>
            <a:gd name="adj1" fmla="val 50000"/>
          </a:avLst>
        </a:prstGeom>
        <a:ln xmlns:a="http://schemas.openxmlformats.org/drawingml/2006/main" w="44450" cmpd="sng">
          <a:solidFill>
            <a:srgbClr val="00B0F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0.08333</cdr:x>
      <cdr:y>0.81479</cdr:y>
    </cdr:from>
    <cdr:to>
      <cdr:x>0.19444</cdr:x>
      <cdr:y>1</cdr:y>
    </cdr:to>
    <cdr:sp macro="" textlink="">
      <cdr:nvSpPr>
        <cdr:cNvPr id="10" name="TextBox 9"/>
        <cdr:cNvSpPr txBox="1"/>
      </cdr:nvSpPr>
      <cdr:spPr>
        <a:xfrm xmlns:a="http://schemas.openxmlformats.org/drawingml/2006/main">
          <a:off x="685800" y="449580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100" dirty="0" smtClean="0"/>
            <a:t>Time</a:t>
          </a:r>
          <a:endParaRPr lang="en-US" sz="11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Book Antiqua" pitchFamily="18" charset="0"/>
              </a:defRPr>
            </a:lvl1pPr>
          </a:lstStyle>
          <a:p>
            <a:endParaRPr lang="en-US"/>
          </a:p>
        </p:txBody>
      </p:sp>
      <p:sp>
        <p:nvSpPr>
          <p:cNvPr id="2560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Book Antiqua" pitchFamily="18" charset="0"/>
              </a:defRPr>
            </a:lvl1pPr>
          </a:lstStyle>
          <a:p>
            <a:fld id="{507415F0-B345-48FC-A0CB-0A04AD77B6FC}" type="datetimeFigureOut">
              <a:rPr lang="en-US"/>
              <a:pPr/>
              <a:t>2/14/2010</a:t>
            </a:fld>
            <a:endParaRPr lang="en-US"/>
          </a:p>
        </p:txBody>
      </p:sp>
      <p:sp>
        <p:nvSpPr>
          <p:cNvPr id="2560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560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560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Book Antiqua" pitchFamily="18" charset="0"/>
              </a:defRPr>
            </a:lvl1pPr>
          </a:lstStyle>
          <a:p>
            <a:endParaRPr lang="en-US"/>
          </a:p>
        </p:txBody>
      </p:sp>
      <p:sp>
        <p:nvSpPr>
          <p:cNvPr id="2560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Book Antiqua" pitchFamily="18" charset="0"/>
              </a:defRPr>
            </a:lvl1pPr>
          </a:lstStyle>
          <a:p>
            <a:fld id="{E60F85B0-49A4-412A-A7B9-976AF72F3E30}"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unitedstreaming.com/"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www.aplusmath.com/"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p:txBody>
          <a:bodyPr/>
          <a:lstStyle/>
          <a:p>
            <a:r>
              <a:rPr lang="en-US" dirty="0" smtClean="0"/>
              <a:t>	</a:t>
            </a:r>
            <a:r>
              <a:rPr lang="en-US" dirty="0" smtClean="0">
                <a:latin typeface="Times New Roman" pitchFamily="18" charset="0"/>
                <a:cs typeface="Times New Roman" pitchFamily="18" charset="0"/>
              </a:rPr>
              <a:t>This revolution in educational method ran parallel to other innovations in America in railroads and mining. Slate, a dark, metamorphic rock, was mined out of Vermont, Maine, Pennsylvania, Virginia, Maryland, and New York. It could then be transported via railroad to the thousands </a:t>
            </a:r>
            <a:r>
              <a:rPr lang="en-US" dirty="0" smtClean="0">
                <a:latin typeface="Times New Roman" pitchFamily="18" charset="0"/>
                <a:cs typeface="Times New Roman" pitchFamily="18" charset="0"/>
              </a:rPr>
              <a:t>of prairie </a:t>
            </a:r>
            <a:r>
              <a:rPr lang="en-US" dirty="0" smtClean="0">
                <a:latin typeface="Times New Roman" pitchFamily="18" charset="0"/>
                <a:cs typeface="Times New Roman" pitchFamily="18" charset="0"/>
              </a:rPr>
              <a:t>schools popping up across the frontier in the 1840s .</a:t>
            </a:r>
          </a:p>
          <a:p>
            <a:r>
              <a:rPr lang="en-US" dirty="0" smtClean="0">
                <a:latin typeface="Times New Roman" pitchFamily="18" charset="0"/>
                <a:cs typeface="Times New Roman" pitchFamily="18" charset="0"/>
              </a:rPr>
              <a:t>	By </a:t>
            </a:r>
            <a:r>
              <a:rPr lang="en-US" dirty="0">
                <a:latin typeface="Times New Roman" pitchFamily="18" charset="0"/>
                <a:cs typeface="Times New Roman" pitchFamily="18" charset="0"/>
              </a:rPr>
              <a:t>the 1850s, most one-room schoolhouses were outfitted with the staples: </a:t>
            </a:r>
            <a:r>
              <a:rPr lang="en-US" dirty="0" smtClean="0">
                <a:latin typeface="Times New Roman" pitchFamily="18" charset="0"/>
                <a:cs typeface="Times New Roman" pitchFamily="18" charset="0"/>
              </a:rPr>
              <a:t>a wood burning </a:t>
            </a:r>
            <a:r>
              <a:rPr lang="en-US" dirty="0">
                <a:latin typeface="Times New Roman" pitchFamily="18" charset="0"/>
                <a:cs typeface="Times New Roman" pitchFamily="18" charset="0"/>
              </a:rPr>
              <a:t>stove, benches, and a large blackboard. In poorer or more remote schools, teachers might resort to painting a plaster wall or wooden panel with dark paint to imitate the slate. An old rag served as eraser. Each school could now accommodate more students and teach them more </a:t>
            </a:r>
            <a:r>
              <a:rPr lang="en-US" dirty="0" smtClean="0">
                <a:latin typeface="Times New Roman" pitchFamily="18" charset="0"/>
                <a:cs typeface="Times New Roman" pitchFamily="18" charset="0"/>
              </a:rPr>
              <a:t>efficiently (</a:t>
            </a:r>
            <a:r>
              <a:rPr lang="en-US" dirty="0" err="1" smtClean="0">
                <a:latin typeface="Times New Roman" pitchFamily="18" charset="0"/>
                <a:cs typeface="Times New Roman" pitchFamily="18" charset="0"/>
              </a:rPr>
              <a:t>Fernely</a:t>
            </a:r>
            <a:r>
              <a:rPr lang="en-US" dirty="0" smtClean="0">
                <a:latin typeface="Times New Roman" pitchFamily="18" charset="0"/>
                <a:cs typeface="Times New Roman" pitchFamily="18" charset="0"/>
              </a:rPr>
              <a:t> 2008).</a:t>
            </a:r>
            <a:endParaRPr lang="en-US" dirty="0">
              <a:latin typeface="Times New Roman" pitchFamily="18" charset="0"/>
              <a:cs typeface="Times New Roman" pitchFamily="18" charset="0"/>
            </a:endParaRPr>
          </a:p>
          <a:p>
            <a:endParaRPr lang="en-US" dirty="0"/>
          </a:p>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r>
              <a:rPr lang="en-US" dirty="0">
                <a:latin typeface="Times New Roman" pitchFamily="18" charset="0"/>
                <a:cs typeface="Times New Roman" pitchFamily="18" charset="0"/>
              </a:rPr>
              <a:t>As technology progressed, the old pieces of slate finally began to be replaced by chalk. The soft limestone chalk was easier to use on the boards, and easier to clean as well. The old rag erasers have been erased by new felt chalkboard erasers, which are able to absorb more of the chalk dust and keep it out of the air. The boards themselves are no longer made of slate, but instead are a steel sheet with a porcelain enamel.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	SMART </a:t>
            </a:r>
            <a:r>
              <a:rPr lang="en-US" dirty="0" smtClean="0">
                <a:latin typeface="Times New Roman" pitchFamily="18" charset="0"/>
                <a:cs typeface="Times New Roman" pitchFamily="18" charset="0"/>
              </a:rPr>
              <a:t>introduced the first SMART Board interactive whiteboard in 1991. It was the first interactive whiteboard to provide touch control of computer applications and annotation over standard Microsoft Windows applications. The SMART Board interactive whiteboard, connected to an LCD panel and a computer, introduced the world to interactive technology in classrooms, group meetings and presentations. </a:t>
            </a:r>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Smartboard</a:t>
            </a:r>
            <a:r>
              <a:rPr lang="en-US" dirty="0" smtClean="0">
                <a:latin typeface="Times New Roman" pitchFamily="18" charset="0"/>
                <a:cs typeface="Times New Roman" pitchFamily="18" charset="0"/>
              </a:rPr>
              <a:t> 2009). </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E60F85B0-49A4-412A-A7B9-976AF72F3E30}"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	</a:t>
            </a:r>
            <a:r>
              <a:rPr lang="en-US" dirty="0" smtClean="0">
                <a:latin typeface="Times New Roman" pitchFamily="18" charset="0"/>
                <a:cs typeface="Times New Roman" pitchFamily="18" charset="0"/>
              </a:rPr>
              <a:t>Like </a:t>
            </a:r>
            <a:r>
              <a:rPr lang="en-US" dirty="0">
                <a:latin typeface="Times New Roman" pitchFamily="18" charset="0"/>
                <a:cs typeface="Times New Roman" pitchFamily="18" charset="0"/>
              </a:rPr>
              <a:t>the dust from their erasers, even the tried and true chalkboards are beginning to fade away. Teachers can now use "SMART Boards" to deliver lessons. These interactive boards allow teachers to draw, type, surf the Internet, or present lectures with "touch screen" technology. Rather than erasing a lesson from the board, a teacher can print the lesson for the students, providing them with yet another learning resource. In the classroom, a teacher can open student papers from a disk and highlight grammar or punctuation errors. The students can then correct the errors in real time by interacting not only with the technology but also with fellow students and the teacher</a:t>
            </a:r>
            <a:r>
              <a:rPr lang="en-US" dirty="0" smtClean="0">
                <a:latin typeface="Times New Roman" pitchFamily="18" charset="0"/>
                <a:cs typeface="Times New Roman" pitchFamily="18" charset="0"/>
              </a:rPr>
              <a:t>. In 2007, SMART Technologies produced and sold their millionth interactive </a:t>
            </a:r>
            <a:r>
              <a:rPr lang="en-US" dirty="0" smtClean="0">
                <a:latin typeface="Times New Roman" pitchFamily="18" charset="0"/>
                <a:cs typeface="Times New Roman" pitchFamily="18" charset="0"/>
              </a:rPr>
              <a:t>whiteboard</a:t>
            </a:r>
            <a:r>
              <a:rPr lang="en-US" baseline="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Smartboard</a:t>
            </a:r>
            <a:r>
              <a:rPr lang="en-US"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2009). </a:t>
            </a:r>
          </a:p>
          <a:p>
            <a:endParaRPr lang="en-US" dirty="0">
              <a:latin typeface="Times New Roman" pitchFamily="18" charset="0"/>
              <a:cs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en-US" dirty="0" smtClean="0"/>
              <a:t>	</a:t>
            </a:r>
            <a:r>
              <a:rPr lang="en-US" dirty="0" smtClean="0">
                <a:latin typeface="Times New Roman" pitchFamily="18" charset="0"/>
                <a:cs typeface="Times New Roman" pitchFamily="18" charset="0"/>
              </a:rPr>
              <a:t>Here are just a few examples of the different uses for</a:t>
            </a:r>
            <a:r>
              <a:rPr lang="en-US" baseline="0" dirty="0" smtClean="0">
                <a:latin typeface="Times New Roman" pitchFamily="18" charset="0"/>
                <a:cs typeface="Times New Roman" pitchFamily="18" charset="0"/>
              </a:rPr>
              <a:t> the </a:t>
            </a:r>
            <a:r>
              <a:rPr lang="en-US" baseline="0" dirty="0" err="1" smtClean="0">
                <a:latin typeface="Times New Roman" pitchFamily="18" charset="0"/>
                <a:cs typeface="Times New Roman" pitchFamily="18" charset="0"/>
              </a:rPr>
              <a:t>smartboard</a:t>
            </a:r>
            <a:r>
              <a:rPr lang="en-US" baseline="0"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 We continued the training with examples of different ways you can use the </a:t>
            </a:r>
            <a:r>
              <a:rPr lang="en-US" dirty="0" err="1" smtClean="0">
                <a:latin typeface="Times New Roman" pitchFamily="18" charset="0"/>
                <a:cs typeface="Times New Roman" pitchFamily="18" charset="0"/>
              </a:rPr>
              <a:t>SMARTboard</a:t>
            </a:r>
            <a:r>
              <a:rPr lang="en-US" dirty="0" smtClean="0">
                <a:latin typeface="Times New Roman" pitchFamily="18" charset="0"/>
                <a:cs typeface="Times New Roman" pitchFamily="18" charset="0"/>
              </a:rPr>
              <a:t> instructionally with the students. I called volunteers up to the </a:t>
            </a:r>
            <a:r>
              <a:rPr lang="en-US" dirty="0" err="1" smtClean="0">
                <a:latin typeface="Times New Roman" pitchFamily="18" charset="0"/>
                <a:cs typeface="Times New Roman" pitchFamily="18" charset="0"/>
              </a:rPr>
              <a:t>SMARTboard</a:t>
            </a:r>
            <a:r>
              <a:rPr lang="en-US" dirty="0" smtClean="0">
                <a:latin typeface="Times New Roman" pitchFamily="18" charset="0"/>
                <a:cs typeface="Times New Roman" pitchFamily="18" charset="0"/>
              </a:rPr>
              <a:t> for at least one example of each of the ten ways to use the tool.</a:t>
            </a:r>
          </a:p>
          <a:p>
            <a:endParaRPr lang="en-US" dirty="0" smtClean="0">
              <a:latin typeface="Times New Roman" pitchFamily="18" charset="0"/>
              <a:cs typeface="Times New Roman" pitchFamily="18" charset="0"/>
            </a:endParaRPr>
          </a:p>
          <a:p>
            <a:pPr marL="228600" indent="-228600">
              <a:buAutoNum type="arabicPeriod"/>
            </a:pPr>
            <a:r>
              <a:rPr lang="en-US" b="0" dirty="0" err="1" smtClean="0">
                <a:latin typeface="Times New Roman" pitchFamily="18" charset="0"/>
                <a:cs typeface="Times New Roman" pitchFamily="18" charset="0"/>
              </a:rPr>
              <a:t>Notetaking</a:t>
            </a:r>
            <a:r>
              <a:rPr lang="en-US" b="0" dirty="0" smtClean="0">
                <a:latin typeface="Times New Roman" pitchFamily="18" charset="0"/>
                <a:cs typeface="Times New Roman" pitchFamily="18" charset="0"/>
              </a:rPr>
              <a:t> and Brainstorming </a:t>
            </a:r>
            <a:r>
              <a:rPr lang="en-US"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Give students time to brainstorm on a given topic. Record these shared ideas. Once recorded, these ideas can be dragged and dropped to other areas for grouping. With the SMART Notebook software you can also extend the page to add more notes to the same page, or insert blank pages. Written text can be converted into type-written text which is helpful if you decide to print these notes for your students to use as a study guide </a:t>
            </a:r>
            <a:r>
              <a:rPr lang="en-US" b="0" dirty="0" smtClean="0">
                <a:latin typeface="Times New Roman" pitchFamily="18" charset="0"/>
                <a:cs typeface="Times New Roman" pitchFamily="18" charset="0"/>
              </a:rPr>
              <a:t>(</a:t>
            </a:r>
            <a:r>
              <a:rPr lang="en-US" b="0" dirty="0" err="1" smtClean="0">
                <a:latin typeface="Times New Roman" pitchFamily="18" charset="0"/>
                <a:cs typeface="Times New Roman" pitchFamily="18" charset="0"/>
              </a:rPr>
              <a:t>Smartboard</a:t>
            </a:r>
            <a:r>
              <a:rPr lang="en-US" b="0" dirty="0" smtClean="0">
                <a:latin typeface="Times New Roman" pitchFamily="18" charset="0"/>
                <a:cs typeface="Times New Roman" pitchFamily="18" charset="0"/>
              </a:rPr>
              <a:t> 2009). </a:t>
            </a:r>
            <a:endParaRPr lang="en-US" dirty="0" smtClean="0">
              <a:latin typeface="Times New Roman" pitchFamily="18" charset="0"/>
              <a:cs typeface="Times New Roman" pitchFamily="18" charset="0"/>
            </a:endParaRPr>
          </a:p>
          <a:p>
            <a:endParaRPr lang="en-US" b="0" dirty="0" smtClean="0">
              <a:latin typeface="Times New Roman" pitchFamily="18" charset="0"/>
              <a:cs typeface="Times New Roman" pitchFamily="18" charset="0"/>
            </a:endParaRPr>
          </a:p>
          <a:p>
            <a:r>
              <a:rPr lang="en-US" b="0" dirty="0" smtClean="0">
                <a:latin typeface="Times New Roman" pitchFamily="18" charset="0"/>
                <a:cs typeface="Times New Roman" pitchFamily="18" charset="0"/>
              </a:rPr>
              <a:t>2. Games </a:t>
            </a:r>
            <a:r>
              <a:rPr lang="en-US"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Many teachers will use a laptop hooked up to a television or an LCD projector to play games using technology. Try a game of     </a:t>
            </a:r>
            <a:r>
              <a:rPr lang="en-US" baseline="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Jeopardy using the </a:t>
            </a:r>
            <a:r>
              <a:rPr lang="en-US" dirty="0" err="1" smtClean="0">
                <a:latin typeface="Times New Roman" pitchFamily="18" charset="0"/>
                <a:cs typeface="Times New Roman" pitchFamily="18" charset="0"/>
              </a:rPr>
              <a:t>SMARTboard</a:t>
            </a:r>
            <a:r>
              <a:rPr lang="en-US" dirty="0" smtClean="0">
                <a:latin typeface="Times New Roman" pitchFamily="18" charset="0"/>
                <a:cs typeface="Times New Roman" pitchFamily="18" charset="0"/>
              </a:rPr>
              <a:t>! The students can choose their topic and the dollar amount by touching the </a:t>
            </a:r>
            <a:r>
              <a:rPr lang="en-US" dirty="0" err="1" smtClean="0">
                <a:latin typeface="Times New Roman" pitchFamily="18" charset="0"/>
                <a:cs typeface="Times New Roman" pitchFamily="18" charset="0"/>
              </a:rPr>
              <a:t>SMARTboard</a:t>
            </a:r>
            <a:r>
              <a:rPr lang="en-US" dirty="0" smtClean="0">
                <a:latin typeface="Times New Roman" pitchFamily="18" charset="0"/>
                <a:cs typeface="Times New Roman" pitchFamily="18" charset="0"/>
              </a:rPr>
              <a:t>.</a:t>
            </a:r>
          </a:p>
          <a:p>
            <a:r>
              <a:rPr lang="en-US" dirty="0" smtClean="0">
                <a:latin typeface="Times New Roman" pitchFamily="18" charset="0"/>
                <a:cs typeface="Times New Roman" pitchFamily="18" charset="0"/>
              </a:rPr>
              <a:t>Jeopardy Games, Hollywood Squares, Who Wants to be a Millionaire? — all grades </a:t>
            </a:r>
            <a:r>
              <a:rPr lang="en-US" b="0" dirty="0" smtClean="0">
                <a:latin typeface="Times New Roman" pitchFamily="18" charset="0"/>
                <a:cs typeface="Times New Roman" pitchFamily="18" charset="0"/>
              </a:rPr>
              <a:t>(</a:t>
            </a:r>
            <a:r>
              <a:rPr lang="en-US" b="0" dirty="0" err="1" smtClean="0">
                <a:latin typeface="Times New Roman" pitchFamily="18" charset="0"/>
                <a:cs typeface="Times New Roman" pitchFamily="18" charset="0"/>
              </a:rPr>
              <a:t>Smartboard</a:t>
            </a:r>
            <a:r>
              <a:rPr lang="en-US" b="0" dirty="0" smtClean="0">
                <a:latin typeface="Times New Roman" pitchFamily="18" charset="0"/>
                <a:cs typeface="Times New Roman" pitchFamily="18" charset="0"/>
              </a:rPr>
              <a:t> 2009). </a:t>
            </a:r>
            <a:endParaRPr lang="en-US" dirty="0" smtClean="0">
              <a:latin typeface="Times New Roman" pitchFamily="18" charset="0"/>
              <a:cs typeface="Times New Roman" pitchFamily="18" charset="0"/>
            </a:endParaRPr>
          </a:p>
          <a:p>
            <a:endParaRPr lang="en-US" b="0" dirty="0" smtClean="0">
              <a:latin typeface="Times New Roman" pitchFamily="18" charset="0"/>
              <a:cs typeface="Times New Roman" pitchFamily="18" charset="0"/>
            </a:endParaRPr>
          </a:p>
          <a:p>
            <a:r>
              <a:rPr lang="en-US" b="0" dirty="0" smtClean="0">
                <a:latin typeface="Times New Roman" pitchFamily="18" charset="0"/>
                <a:cs typeface="Times New Roman" pitchFamily="18" charset="0"/>
              </a:rPr>
              <a:t>3. United Streaming </a:t>
            </a:r>
            <a:r>
              <a:rPr lang="en-US"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Our school system has a subscription to </a:t>
            </a:r>
            <a:r>
              <a:rPr lang="en-US" dirty="0" smtClean="0">
                <a:latin typeface="Times New Roman" pitchFamily="18" charset="0"/>
                <a:cs typeface="Times New Roman" pitchFamily="18" charset="0"/>
                <a:hlinkClick r:id="rId3"/>
              </a:rPr>
              <a:t>United Streaming</a:t>
            </a:r>
            <a:r>
              <a:rPr lang="en-US" dirty="0" smtClean="0">
                <a:latin typeface="Times New Roman" pitchFamily="18" charset="0"/>
                <a:cs typeface="Times New Roman" pitchFamily="18" charset="0"/>
              </a:rPr>
              <a:t> through our local public broadcasting station. At United Streaming you can view and download educational movies, images, lesson plans and teaching tools related to </a:t>
            </a:r>
            <a:r>
              <a:rPr lang="en-US" i="1" dirty="0" smtClean="0">
                <a:latin typeface="Times New Roman" pitchFamily="18" charset="0"/>
                <a:cs typeface="Times New Roman" pitchFamily="18" charset="0"/>
              </a:rPr>
              <a:t>any</a:t>
            </a:r>
            <a:r>
              <a:rPr lang="en-US" dirty="0" smtClean="0">
                <a:latin typeface="Times New Roman" pitchFamily="18" charset="0"/>
                <a:cs typeface="Times New Roman" pitchFamily="18" charset="0"/>
              </a:rPr>
              <a:t> and </a:t>
            </a:r>
            <a:r>
              <a:rPr lang="en-US" i="1" dirty="0" smtClean="0">
                <a:latin typeface="Times New Roman" pitchFamily="18" charset="0"/>
                <a:cs typeface="Times New Roman" pitchFamily="18" charset="0"/>
              </a:rPr>
              <a:t>every</a:t>
            </a:r>
            <a:r>
              <a:rPr lang="en-US" dirty="0" smtClean="0">
                <a:latin typeface="Times New Roman" pitchFamily="18" charset="0"/>
                <a:cs typeface="Times New Roman" pitchFamily="18" charset="0"/>
              </a:rPr>
              <a:t> topic! You can view whole movies or just clips of movies </a:t>
            </a:r>
            <a:r>
              <a:rPr lang="en-US" b="0" dirty="0" smtClean="0">
                <a:latin typeface="Times New Roman" pitchFamily="18" charset="0"/>
                <a:cs typeface="Times New Roman" pitchFamily="18" charset="0"/>
              </a:rPr>
              <a:t>(</a:t>
            </a:r>
            <a:r>
              <a:rPr lang="en-US" b="0" dirty="0" err="1" smtClean="0">
                <a:latin typeface="Times New Roman" pitchFamily="18" charset="0"/>
                <a:cs typeface="Times New Roman" pitchFamily="18" charset="0"/>
              </a:rPr>
              <a:t>Smartboard</a:t>
            </a:r>
            <a:r>
              <a:rPr lang="en-US" b="0" dirty="0" smtClean="0">
                <a:latin typeface="Times New Roman" pitchFamily="18" charset="0"/>
                <a:cs typeface="Times New Roman" pitchFamily="18" charset="0"/>
              </a:rPr>
              <a:t> 2009). </a:t>
            </a:r>
            <a:r>
              <a:rPr lang="en-US" dirty="0" smtClean="0">
                <a:latin typeface="Times New Roman" pitchFamily="18" charset="0"/>
                <a:cs typeface="Times New Roman" pitchFamily="18" charset="0"/>
              </a:rPr>
              <a:t> </a:t>
            </a:r>
          </a:p>
          <a:p>
            <a:r>
              <a:rPr lang="en-US" dirty="0" smtClean="0">
                <a:latin typeface="Times New Roman" pitchFamily="18" charset="0"/>
                <a:cs typeface="Times New Roman" pitchFamily="18" charset="0"/>
              </a:rPr>
              <a:t> </a:t>
            </a:r>
          </a:p>
          <a:p>
            <a:r>
              <a:rPr lang="en-US" b="0" dirty="0" smtClean="0">
                <a:latin typeface="Times New Roman" pitchFamily="18" charset="0"/>
                <a:cs typeface="Times New Roman" pitchFamily="18" charset="0"/>
              </a:rPr>
              <a:t>4. Interactive Flannel Board </a:t>
            </a:r>
            <a:r>
              <a:rPr lang="en-US"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As a preschool and kindergarten teacher I used a flannel board quite often to tell fairy tales, fables and nursery rhymes. The </a:t>
            </a:r>
            <a:r>
              <a:rPr lang="en-US" dirty="0" err="1" smtClean="0">
                <a:latin typeface="Times New Roman" pitchFamily="18" charset="0"/>
                <a:cs typeface="Times New Roman" pitchFamily="18" charset="0"/>
              </a:rPr>
              <a:t>SMARTboard</a:t>
            </a:r>
            <a:r>
              <a:rPr lang="en-US" dirty="0" smtClean="0">
                <a:latin typeface="Times New Roman" pitchFamily="18" charset="0"/>
                <a:cs typeface="Times New Roman" pitchFamily="18" charset="0"/>
              </a:rPr>
              <a:t> makes a wonderful, easy-to-manipulate flannel board for the younger students.</a:t>
            </a:r>
          </a:p>
          <a:p>
            <a:r>
              <a:rPr lang="en-US" dirty="0" smtClean="0">
                <a:latin typeface="Times New Roman" pitchFamily="18" charset="0"/>
                <a:cs typeface="Times New Roman" pitchFamily="18" charset="0"/>
              </a:rPr>
              <a:t>Hickory, </a:t>
            </a:r>
            <a:r>
              <a:rPr lang="en-US" dirty="0" err="1" smtClean="0">
                <a:latin typeface="Times New Roman" pitchFamily="18" charset="0"/>
                <a:cs typeface="Times New Roman" pitchFamily="18" charset="0"/>
              </a:rPr>
              <a:t>Dickory</a:t>
            </a:r>
            <a:r>
              <a:rPr lang="en-US" dirty="0" smtClean="0">
                <a:latin typeface="Times New Roman" pitchFamily="18" charset="0"/>
                <a:cs typeface="Times New Roman" pitchFamily="18" charset="0"/>
              </a:rPr>
              <a:t> Dock, Jack and Jill, Humpty Dumpty — Early Start/Preschool </a:t>
            </a:r>
            <a:r>
              <a:rPr lang="en-US" b="0" dirty="0" smtClean="0">
                <a:latin typeface="Times New Roman" pitchFamily="18" charset="0"/>
                <a:cs typeface="Times New Roman" pitchFamily="18" charset="0"/>
              </a:rPr>
              <a:t>(</a:t>
            </a:r>
            <a:r>
              <a:rPr lang="en-US" b="0" dirty="0" err="1" smtClean="0">
                <a:latin typeface="Times New Roman" pitchFamily="18" charset="0"/>
                <a:cs typeface="Times New Roman" pitchFamily="18" charset="0"/>
              </a:rPr>
              <a:t>Smartboard</a:t>
            </a:r>
            <a:r>
              <a:rPr lang="en-US" b="0" dirty="0" smtClean="0">
                <a:latin typeface="Times New Roman" pitchFamily="18" charset="0"/>
                <a:cs typeface="Times New Roman" pitchFamily="18" charset="0"/>
              </a:rPr>
              <a:t> 2009). </a:t>
            </a:r>
            <a:endParaRPr lang="en-US" dirty="0" smtClean="0">
              <a:latin typeface="Times New Roman" pitchFamily="18" charset="0"/>
              <a:cs typeface="Times New Roman" pitchFamily="18" charset="0"/>
            </a:endParaRPr>
          </a:p>
          <a:p>
            <a:endParaRPr lang="en-US" b="1" dirty="0" smtClean="0">
              <a:latin typeface="Times New Roman" pitchFamily="18" charset="0"/>
              <a:cs typeface="Times New Roman" pitchFamily="18" charset="0"/>
            </a:endParaRPr>
          </a:p>
          <a:p>
            <a:r>
              <a:rPr lang="en-US" b="0" dirty="0" smtClean="0">
                <a:latin typeface="Times New Roman" pitchFamily="18" charset="0"/>
                <a:cs typeface="Times New Roman" pitchFamily="18" charset="0"/>
              </a:rPr>
              <a:t>5. Click-and-Drag activities </a:t>
            </a:r>
            <a:r>
              <a:rPr lang="en-US"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Most of the activities I do with the </a:t>
            </a:r>
            <a:r>
              <a:rPr lang="en-US" dirty="0" err="1" smtClean="0">
                <a:latin typeface="Times New Roman" pitchFamily="18" charset="0"/>
                <a:cs typeface="Times New Roman" pitchFamily="18" charset="0"/>
              </a:rPr>
              <a:t>SMARTboard</a:t>
            </a:r>
            <a:r>
              <a:rPr lang="en-US" dirty="0" smtClean="0">
                <a:latin typeface="Times New Roman" pitchFamily="18" charset="0"/>
                <a:cs typeface="Times New Roman" pitchFamily="18" charset="0"/>
              </a:rPr>
              <a:t> involve click-and-drag activities. I sometimes call them electronic worksheets, but they are a great way to review concepts the students have already learned</a:t>
            </a:r>
            <a:r>
              <a:rPr lang="en-US" baseline="0" dirty="0" smtClean="0">
                <a:latin typeface="Times New Roman" pitchFamily="18" charset="0"/>
                <a:cs typeface="Times New Roman" pitchFamily="18" charset="0"/>
              </a:rPr>
              <a:t> </a:t>
            </a:r>
            <a:r>
              <a:rPr lang="en-US" b="0" dirty="0" smtClean="0">
                <a:latin typeface="Times New Roman" pitchFamily="18" charset="0"/>
                <a:cs typeface="Times New Roman" pitchFamily="18" charset="0"/>
              </a:rPr>
              <a:t>(</a:t>
            </a:r>
            <a:r>
              <a:rPr lang="en-US" b="0" dirty="0" err="1" smtClean="0">
                <a:latin typeface="Times New Roman" pitchFamily="18" charset="0"/>
                <a:cs typeface="Times New Roman" pitchFamily="18" charset="0"/>
              </a:rPr>
              <a:t>Smartboard</a:t>
            </a:r>
            <a:r>
              <a:rPr lang="en-US" b="0" dirty="0" smtClean="0">
                <a:latin typeface="Times New Roman" pitchFamily="18" charset="0"/>
                <a:cs typeface="Times New Roman" pitchFamily="18" charset="0"/>
              </a:rPr>
              <a:t> 2009). </a:t>
            </a:r>
            <a:endParaRPr lang="en-US" dirty="0" smtClean="0">
              <a:latin typeface="Times New Roman" pitchFamily="18" charset="0"/>
              <a:cs typeface="Times New Roman" pitchFamily="18" charset="0"/>
            </a:endParaRPr>
          </a:p>
          <a:p>
            <a:endParaRPr lang="en-US" b="1" dirty="0" smtClean="0">
              <a:latin typeface="Times New Roman" pitchFamily="18" charset="0"/>
              <a:cs typeface="Times New Roman" pitchFamily="18" charset="0"/>
            </a:endParaRPr>
          </a:p>
          <a:p>
            <a:r>
              <a:rPr lang="en-US" b="0" dirty="0" smtClean="0">
                <a:latin typeface="Times New Roman" pitchFamily="18" charset="0"/>
                <a:cs typeface="Times New Roman" pitchFamily="18" charset="0"/>
              </a:rPr>
              <a:t>6. Interactive worksheets </a:t>
            </a:r>
            <a:r>
              <a:rPr lang="en-US"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There are Websites that allow you to create your own worksheets which can then be printed out. Why not create the worksheet for use on the </a:t>
            </a:r>
            <a:r>
              <a:rPr lang="en-US" dirty="0" err="1" smtClean="0">
                <a:latin typeface="Times New Roman" pitchFamily="18" charset="0"/>
                <a:cs typeface="Times New Roman" pitchFamily="18" charset="0"/>
              </a:rPr>
              <a:t>SMARTboard</a:t>
            </a:r>
            <a:r>
              <a:rPr lang="en-US" dirty="0" smtClean="0">
                <a:latin typeface="Times New Roman" pitchFamily="18" charset="0"/>
                <a:cs typeface="Times New Roman" pitchFamily="18" charset="0"/>
              </a:rPr>
              <a:t>? It could be used as a guided practice lesson or independent activity at the “</a:t>
            </a:r>
            <a:r>
              <a:rPr lang="en-US" dirty="0" err="1" smtClean="0">
                <a:latin typeface="Times New Roman" pitchFamily="18" charset="0"/>
                <a:cs typeface="Times New Roman" pitchFamily="18" charset="0"/>
              </a:rPr>
              <a:t>SMARTboard</a:t>
            </a:r>
            <a:r>
              <a:rPr lang="en-US" dirty="0" smtClean="0">
                <a:latin typeface="Times New Roman" pitchFamily="18" charset="0"/>
                <a:cs typeface="Times New Roman" pitchFamily="18" charset="0"/>
              </a:rPr>
              <a:t> Center” in your classroom. Students could work in pairs and check each other’s work or you could provide answer sheets for self-checking</a:t>
            </a:r>
            <a:r>
              <a:rPr lang="en-US" baseline="0" dirty="0" smtClean="0">
                <a:latin typeface="Times New Roman" pitchFamily="18" charset="0"/>
                <a:cs typeface="Times New Roman" pitchFamily="18" charset="0"/>
              </a:rPr>
              <a:t> </a:t>
            </a:r>
            <a:r>
              <a:rPr lang="en-US" b="0" dirty="0" smtClean="0">
                <a:latin typeface="Times New Roman" pitchFamily="18" charset="0"/>
                <a:cs typeface="Times New Roman" pitchFamily="18" charset="0"/>
              </a:rPr>
              <a:t>(</a:t>
            </a:r>
            <a:r>
              <a:rPr lang="en-US" b="0" dirty="0" err="1" smtClean="0">
                <a:latin typeface="Times New Roman" pitchFamily="18" charset="0"/>
                <a:cs typeface="Times New Roman" pitchFamily="18" charset="0"/>
              </a:rPr>
              <a:t>Smartboard</a:t>
            </a:r>
            <a:r>
              <a:rPr lang="en-US" b="0" dirty="0" smtClean="0">
                <a:latin typeface="Times New Roman" pitchFamily="18" charset="0"/>
                <a:cs typeface="Times New Roman" pitchFamily="18" charset="0"/>
              </a:rPr>
              <a:t> 2009). </a:t>
            </a:r>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hlinkClick r:id="rId4"/>
            </a:endParaRPr>
          </a:p>
          <a:p>
            <a:r>
              <a:rPr lang="en-US" b="0" dirty="0" smtClean="0">
                <a:latin typeface="Times New Roman" pitchFamily="18" charset="0"/>
                <a:cs typeface="Times New Roman" pitchFamily="18" charset="0"/>
              </a:rPr>
              <a:t>7. Board Games </a:t>
            </a:r>
            <a:r>
              <a:rPr lang="en-US"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Flash animated dice allow students to play board games using the </a:t>
            </a:r>
            <a:r>
              <a:rPr lang="en-US" dirty="0" err="1" smtClean="0">
                <a:latin typeface="Times New Roman" pitchFamily="18" charset="0"/>
                <a:cs typeface="Times New Roman" pitchFamily="18" charset="0"/>
              </a:rPr>
              <a:t>SMARTboard</a:t>
            </a:r>
            <a:r>
              <a:rPr lang="en-US" dirty="0" smtClean="0">
                <a:latin typeface="Times New Roman" pitchFamily="18" charset="0"/>
                <a:cs typeface="Times New Roman" pitchFamily="18" charset="0"/>
              </a:rPr>
              <a:t>. As a classroom teacher I constantly developed my own board games, using file folders for students to play, especially when learning and reviewing math concepts</a:t>
            </a:r>
            <a:r>
              <a:rPr lang="en-US" baseline="0" dirty="0" smtClean="0">
                <a:latin typeface="Times New Roman" pitchFamily="18" charset="0"/>
                <a:cs typeface="Times New Roman" pitchFamily="18" charset="0"/>
              </a:rPr>
              <a:t> </a:t>
            </a:r>
            <a:r>
              <a:rPr lang="en-US" b="0" dirty="0" smtClean="0">
                <a:latin typeface="Times New Roman" pitchFamily="18" charset="0"/>
                <a:cs typeface="Times New Roman" pitchFamily="18" charset="0"/>
              </a:rPr>
              <a:t>(</a:t>
            </a:r>
            <a:r>
              <a:rPr lang="en-US" b="0" dirty="0" err="1" smtClean="0">
                <a:latin typeface="Times New Roman" pitchFamily="18" charset="0"/>
                <a:cs typeface="Times New Roman" pitchFamily="18" charset="0"/>
              </a:rPr>
              <a:t>Smartboard</a:t>
            </a:r>
            <a:r>
              <a:rPr lang="en-US" b="0" dirty="0" smtClean="0">
                <a:latin typeface="Times New Roman" pitchFamily="18" charset="0"/>
                <a:cs typeface="Times New Roman" pitchFamily="18" charset="0"/>
              </a:rPr>
              <a:t> 2009). </a:t>
            </a:r>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r>
              <a:rPr lang="en-US" b="0" dirty="0" smtClean="0">
                <a:latin typeface="Times New Roman" pitchFamily="18" charset="0"/>
                <a:cs typeface="Times New Roman" pitchFamily="18" charset="0"/>
              </a:rPr>
              <a:t>8. Graphic Organizers </a:t>
            </a:r>
            <a:r>
              <a:rPr lang="en-US"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If you have been a teacher for a while you probably use some kind of concept map or graphic organizer in your teaching. The SMART Notebook software includes some templates of graphic organizers such as Venn Diagrams which are great for comparing and contrasting two things </a:t>
            </a:r>
            <a:r>
              <a:rPr lang="en-US" b="0" dirty="0" smtClean="0">
                <a:latin typeface="Times New Roman" pitchFamily="18" charset="0"/>
                <a:cs typeface="Times New Roman" pitchFamily="18" charset="0"/>
              </a:rPr>
              <a:t>(</a:t>
            </a:r>
            <a:r>
              <a:rPr lang="en-US" b="0" dirty="0" err="1" smtClean="0">
                <a:latin typeface="Times New Roman" pitchFamily="18" charset="0"/>
                <a:cs typeface="Times New Roman" pitchFamily="18" charset="0"/>
              </a:rPr>
              <a:t>Smartboard</a:t>
            </a:r>
            <a:r>
              <a:rPr lang="en-US" b="0" dirty="0" smtClean="0">
                <a:latin typeface="Times New Roman" pitchFamily="18" charset="0"/>
                <a:cs typeface="Times New Roman" pitchFamily="18" charset="0"/>
              </a:rPr>
              <a:t> 2009).</a:t>
            </a:r>
            <a:endParaRPr lang="en-US" dirty="0" smtClean="0">
              <a:latin typeface="Times New Roman" pitchFamily="18" charset="0"/>
              <a:cs typeface="Times New Roman" pitchFamily="18" charset="0"/>
            </a:endParaRPr>
          </a:p>
          <a:p>
            <a:endParaRPr lang="en-US" b="0" dirty="0" smtClean="0">
              <a:latin typeface="Times New Roman" pitchFamily="18" charset="0"/>
              <a:cs typeface="Times New Roman" pitchFamily="18" charset="0"/>
            </a:endParaRPr>
          </a:p>
          <a:p>
            <a:r>
              <a:rPr lang="en-US" b="0" dirty="0" smtClean="0">
                <a:latin typeface="Times New Roman" pitchFamily="18" charset="0"/>
                <a:cs typeface="Times New Roman" pitchFamily="18" charset="0"/>
              </a:rPr>
              <a:t>9. Interactive Websites </a:t>
            </a:r>
            <a:r>
              <a:rPr lang="en-US"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The Internet is full of interactive websites for students to use. We have used these sites in whole group lessons as well as with individual students at the computer center </a:t>
            </a:r>
            <a:r>
              <a:rPr lang="en-US" b="0" dirty="0" smtClean="0">
                <a:latin typeface="Times New Roman" pitchFamily="18" charset="0"/>
                <a:cs typeface="Times New Roman" pitchFamily="18" charset="0"/>
              </a:rPr>
              <a:t>(</a:t>
            </a:r>
            <a:r>
              <a:rPr lang="en-US" b="0" dirty="0" err="1" smtClean="0">
                <a:latin typeface="Times New Roman" pitchFamily="18" charset="0"/>
                <a:cs typeface="Times New Roman" pitchFamily="18" charset="0"/>
              </a:rPr>
              <a:t>Smartboard</a:t>
            </a:r>
            <a:r>
              <a:rPr lang="en-US" b="0" dirty="0" smtClean="0">
                <a:latin typeface="Times New Roman" pitchFamily="18" charset="0"/>
                <a:cs typeface="Times New Roman" pitchFamily="18" charset="0"/>
              </a:rPr>
              <a:t> 2009). </a:t>
            </a:r>
            <a:endParaRPr lang="en-US" dirty="0" smtClean="0">
              <a:latin typeface="Times New Roman" pitchFamily="18" charset="0"/>
              <a:cs typeface="Times New Roman" pitchFamily="18" charset="0"/>
            </a:endParaRPr>
          </a:p>
          <a:p>
            <a:endParaRPr lang="en-US" b="1" dirty="0" smtClean="0">
              <a:latin typeface="Times New Roman" pitchFamily="18" charset="0"/>
              <a:cs typeface="Times New Roman" pitchFamily="18" charset="0"/>
            </a:endParaRPr>
          </a:p>
          <a:p>
            <a:r>
              <a:rPr lang="en-US" b="0" dirty="0" smtClean="0">
                <a:latin typeface="Times New Roman" pitchFamily="18" charset="0"/>
                <a:cs typeface="Times New Roman" pitchFamily="18" charset="0"/>
              </a:rPr>
              <a:t>10. PowerPoint Presentations </a:t>
            </a:r>
            <a:r>
              <a:rPr lang="en-US"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PowerPoint is a great visual and auditory tool for teaching and bringing to life unfamiliar concepts. It is a great way to add sound, animation, movies and pictures for teaching </a:t>
            </a:r>
            <a:r>
              <a:rPr lang="en-US" b="0" dirty="0" smtClean="0">
                <a:latin typeface="Times New Roman" pitchFamily="18" charset="0"/>
                <a:cs typeface="Times New Roman" pitchFamily="18" charset="0"/>
              </a:rPr>
              <a:t>(</a:t>
            </a:r>
            <a:r>
              <a:rPr lang="en-US" b="0" dirty="0" err="1" smtClean="0">
                <a:latin typeface="Times New Roman" pitchFamily="18" charset="0"/>
                <a:cs typeface="Times New Roman" pitchFamily="18" charset="0"/>
              </a:rPr>
              <a:t>Smartboard</a:t>
            </a:r>
            <a:r>
              <a:rPr lang="en-US" b="0" dirty="0" smtClean="0">
                <a:latin typeface="Times New Roman" pitchFamily="18" charset="0"/>
                <a:cs typeface="Times New Roman" pitchFamily="18" charset="0"/>
              </a:rPr>
              <a:t> 2009). </a:t>
            </a:r>
            <a:endParaRPr lang="en-U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E60F85B0-49A4-412A-A7B9-976AF72F3E30}"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r>
              <a:rPr lang="en-US" dirty="0" smtClean="0">
                <a:latin typeface="Times New Roman" pitchFamily="18" charset="0"/>
                <a:cs typeface="Times New Roman" pitchFamily="18" charset="0"/>
              </a:rPr>
              <a:t>	While </a:t>
            </a:r>
            <a:r>
              <a:rPr lang="en-US" dirty="0">
                <a:latin typeface="Times New Roman" pitchFamily="18" charset="0"/>
                <a:cs typeface="Times New Roman" pitchFamily="18" charset="0"/>
              </a:rPr>
              <a:t>the </a:t>
            </a:r>
            <a:r>
              <a:rPr lang="en-US" dirty="0" err="1">
                <a:latin typeface="Times New Roman" pitchFamily="18" charset="0"/>
                <a:cs typeface="Times New Roman" pitchFamily="18" charset="0"/>
              </a:rPr>
              <a:t>smartboard</a:t>
            </a:r>
            <a:r>
              <a:rPr lang="en-US" dirty="0">
                <a:latin typeface="Times New Roman" pitchFamily="18" charset="0"/>
                <a:cs typeface="Times New Roman" pitchFamily="18" charset="0"/>
              </a:rPr>
              <a:t> does not utilize a traditional keyboard or mouse, the tray that holds </a:t>
            </a:r>
            <a:r>
              <a:rPr lang="en-US" dirty="0" smtClean="0">
                <a:latin typeface="Times New Roman" pitchFamily="18" charset="0"/>
                <a:cs typeface="Times New Roman" pitchFamily="18" charset="0"/>
              </a:rPr>
              <a:t>the digital pens </a:t>
            </a:r>
            <a:r>
              <a:rPr lang="en-US" dirty="0">
                <a:latin typeface="Times New Roman" pitchFamily="18" charset="0"/>
                <a:cs typeface="Times New Roman" pitchFamily="18" charset="0"/>
              </a:rPr>
              <a:t>has two functional mouse buttons, allowing the user to perform common functions. The pens, which do not use ink or electronic components, are programmed to display as different colors, typically blue, black, red and green. The pen tray also contains an eraser that works on the same principle as the pens. Because the tools themselves do not have any electronic components, the pen tray is what causes the </a:t>
            </a:r>
            <a:r>
              <a:rPr lang="en-US" dirty="0" err="1">
                <a:latin typeface="Times New Roman" pitchFamily="18" charset="0"/>
                <a:cs typeface="Times New Roman" pitchFamily="18" charset="0"/>
              </a:rPr>
              <a:t>smartboard</a:t>
            </a:r>
            <a:r>
              <a:rPr lang="en-US" dirty="0">
                <a:latin typeface="Times New Roman" pitchFamily="18" charset="0"/>
                <a:cs typeface="Times New Roman" pitchFamily="18" charset="0"/>
              </a:rPr>
              <a:t> to be functional. The pen tray senses a tool's absence, and relays a message to its host computer's processor to start picking up input signals from whichever implement the user has chosen. </a:t>
            </a:r>
          </a:p>
          <a:p>
            <a:r>
              <a:rPr lang="en-US" dirty="0" smtClean="0">
                <a:latin typeface="Times New Roman" pitchFamily="18" charset="0"/>
                <a:cs typeface="Times New Roman" pitchFamily="18" charset="0"/>
              </a:rPr>
              <a:t>	The </a:t>
            </a:r>
            <a:r>
              <a:rPr lang="en-US" dirty="0" err="1">
                <a:latin typeface="Times New Roman" pitchFamily="18" charset="0"/>
                <a:cs typeface="Times New Roman" pitchFamily="18" charset="0"/>
              </a:rPr>
              <a:t>smartboard</a:t>
            </a:r>
            <a:r>
              <a:rPr lang="en-US" dirty="0">
                <a:latin typeface="Times New Roman" pitchFamily="18" charset="0"/>
                <a:cs typeface="Times New Roman" pitchFamily="18" charset="0"/>
              </a:rPr>
              <a:t> software also allows users to bring up a </a:t>
            </a:r>
            <a:r>
              <a:rPr lang="en-US" dirty="0" smtClean="0">
                <a:latin typeface="Times New Roman" pitchFamily="18" charset="0"/>
                <a:cs typeface="Times New Roman" pitchFamily="18" charset="0"/>
              </a:rPr>
              <a:t>digital QWERTY-style </a:t>
            </a:r>
            <a:r>
              <a:rPr lang="en-US" dirty="0">
                <a:latin typeface="Times New Roman" pitchFamily="18" charset="0"/>
                <a:cs typeface="Times New Roman" pitchFamily="18" charset="0"/>
              </a:rPr>
              <a:t>keyboard that can then be utilized by pointing to the letters on the screen. This feature is often used with other software bundles that are made available for use with the </a:t>
            </a:r>
            <a:r>
              <a:rPr lang="en-US" dirty="0" err="1">
                <a:latin typeface="Times New Roman" pitchFamily="18" charset="0"/>
                <a:cs typeface="Times New Roman" pitchFamily="18" charset="0"/>
              </a:rPr>
              <a:t>smartboard</a:t>
            </a:r>
            <a:r>
              <a:rPr lang="en-US" dirty="0">
                <a:latin typeface="Times New Roman" pitchFamily="18" charset="0"/>
                <a:cs typeface="Times New Roman" pitchFamily="18" charset="0"/>
              </a:rPr>
              <a:t>, such as Microsoft Windows </a:t>
            </a:r>
            <a:r>
              <a:rPr lang="en-US" dirty="0" smtClean="0">
                <a:latin typeface="Times New Roman" pitchFamily="18" charset="0"/>
                <a:cs typeface="Times New Roman" pitchFamily="18" charset="0"/>
              </a:rPr>
              <a:t>or Linux </a:t>
            </a:r>
            <a:r>
              <a:rPr lang="en-US" dirty="0">
                <a:latin typeface="Times New Roman" pitchFamily="18" charset="0"/>
                <a:cs typeface="Times New Roman" pitchFamily="18" charset="0"/>
              </a:rPr>
              <a:t>packages. A </a:t>
            </a:r>
            <a:r>
              <a:rPr lang="en-US" dirty="0" err="1">
                <a:latin typeface="Times New Roman" pitchFamily="18" charset="0"/>
                <a:cs typeface="Times New Roman" pitchFamily="18" charset="0"/>
              </a:rPr>
              <a:t>smartboard</a:t>
            </a:r>
            <a:r>
              <a:rPr lang="en-US" dirty="0">
                <a:latin typeface="Times New Roman" pitchFamily="18" charset="0"/>
                <a:cs typeface="Times New Roman" pitchFamily="18" charset="0"/>
              </a:rPr>
              <a:t> comes with its own program, called Notebook, which is commonly used by educators in a classroom setting. The software allows handwriting input, but also has a spot for other information to be stored in a column along the side of the screen, so that information from a variety of media sources can be pulled up at a moment's </a:t>
            </a:r>
            <a:r>
              <a:rPr lang="en-US" dirty="0" smtClean="0">
                <a:latin typeface="Times New Roman" pitchFamily="18" charset="0"/>
                <a:cs typeface="Times New Roman" pitchFamily="18" charset="0"/>
              </a:rPr>
              <a:t>notice (</a:t>
            </a:r>
            <a:r>
              <a:rPr lang="en-US" dirty="0" err="1" smtClean="0">
                <a:latin typeface="Times New Roman" pitchFamily="18" charset="0"/>
                <a:cs typeface="Times New Roman" pitchFamily="18" charset="0"/>
              </a:rPr>
              <a:t>Smartboard</a:t>
            </a:r>
            <a:r>
              <a:rPr lang="en-US" dirty="0" smtClean="0">
                <a:latin typeface="Times New Roman" pitchFamily="18" charset="0"/>
                <a:cs typeface="Times New Roman" pitchFamily="18" charset="0"/>
              </a:rPr>
              <a:t> 2009).  </a:t>
            </a:r>
            <a:endParaRPr lang="en-US" dirty="0">
              <a:latin typeface="Times New Roman" pitchFamily="18" charset="0"/>
              <a:cs typeface="Times New Roman"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smtClean="0">
                <a:latin typeface="Times New Roman" pitchFamily="18" charset="0"/>
                <a:cs typeface="Times New Roman" pitchFamily="18" charset="0"/>
              </a:rPr>
              <a:t>	The </a:t>
            </a:r>
            <a:r>
              <a:rPr lang="en-US" b="0" dirty="0" smtClean="0">
                <a:latin typeface="Times New Roman" pitchFamily="18" charset="0"/>
                <a:cs typeface="Times New Roman" pitchFamily="18" charset="0"/>
              </a:rPr>
              <a:t>company is constantly look to improve their business and improve the end product for the uses. With the </a:t>
            </a:r>
            <a:r>
              <a:rPr lang="en-US" b="0" dirty="0" err="1" smtClean="0">
                <a:latin typeface="Times New Roman" pitchFamily="18" charset="0"/>
                <a:cs typeface="Times New Roman" pitchFamily="18" charset="0"/>
              </a:rPr>
              <a:t>annocement</a:t>
            </a:r>
            <a:r>
              <a:rPr lang="en-US" b="0" dirty="0" smtClean="0">
                <a:latin typeface="Times New Roman" pitchFamily="18" charset="0"/>
                <a:cs typeface="Times New Roman" pitchFamily="18" charset="0"/>
              </a:rPr>
              <a:t> of the latest phase on February 2, 2010  SMART Technologies announces its new SMART business solutions, comprising integrated hardware and software products developed specifically to provide customers with easy-to-use tools that improve collaboration in interactive meeting spaces. The new SMART business solutions line includes SMART Board™ interactive whiteboards, SMART Board interactive whiteboard systems and collaboration software, including SMART Meeting Pro™ 2.0 software and SMART </a:t>
            </a:r>
            <a:r>
              <a:rPr lang="en-US" b="0" dirty="0" err="1" smtClean="0">
                <a:latin typeface="Times New Roman" pitchFamily="18" charset="0"/>
                <a:cs typeface="Times New Roman" pitchFamily="18" charset="0"/>
              </a:rPr>
              <a:t>Bridgit</a:t>
            </a:r>
            <a:r>
              <a:rPr lang="en-US" b="0" dirty="0" smtClean="0">
                <a:latin typeface="Times New Roman" pitchFamily="18" charset="0"/>
                <a:cs typeface="Times New Roman" pitchFamily="18" charset="0"/>
              </a:rPr>
              <a:t>™ 4.0 conferencing software. The range of SMART Board interactive whiteboard models ships with SMART Meeting Pro. SMART Board interactive whiteboard systems include a SMART Board interactive whiteboard with integrated projector and either SMART Meeting Pro or a collaboration appliance. SMART business solutions provide easy and immediate access to data and applications, enabling meeting participants to review files, share information and save and distribute their work to all team members. The components of SMART business solutions integrate easily, so users can create a solution that truly meets their needs – whether they want to upgrade their meeting rooms from flipcharts and dry-erase whiteboards or connect people in several locations in real </a:t>
            </a:r>
            <a:r>
              <a:rPr lang="en-US" b="0" dirty="0" smtClean="0">
                <a:latin typeface="Times New Roman" pitchFamily="18" charset="0"/>
                <a:cs typeface="Times New Roman" pitchFamily="18" charset="0"/>
              </a:rPr>
              <a:t>time (</a:t>
            </a:r>
            <a:r>
              <a:rPr lang="en-US" b="0" dirty="0" err="1" smtClean="0">
                <a:latin typeface="Times New Roman" pitchFamily="18" charset="0"/>
                <a:cs typeface="Times New Roman" pitchFamily="18" charset="0"/>
              </a:rPr>
              <a:t>Smartboard</a:t>
            </a:r>
            <a:r>
              <a:rPr lang="en-US" b="0" dirty="0" smtClean="0">
                <a:latin typeface="Times New Roman" pitchFamily="18" charset="0"/>
                <a:cs typeface="Times New Roman" pitchFamily="18" charset="0"/>
              </a:rPr>
              <a:t> 2009).  </a:t>
            </a:r>
          </a:p>
          <a:p>
            <a:endParaRPr lang="en-US" dirty="0"/>
          </a:p>
        </p:txBody>
      </p:sp>
      <p:sp>
        <p:nvSpPr>
          <p:cNvPr id="4" name="Slide Number Placeholder 3"/>
          <p:cNvSpPr>
            <a:spLocks noGrp="1"/>
          </p:cNvSpPr>
          <p:nvPr>
            <p:ph type="sldNum" sz="quarter" idx="10"/>
          </p:nvPr>
        </p:nvSpPr>
        <p:spPr/>
        <p:txBody>
          <a:bodyPr/>
          <a:lstStyle/>
          <a:p>
            <a:fld id="{E60F85B0-49A4-412A-A7B9-976AF72F3E30}"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	In </a:t>
            </a:r>
            <a:r>
              <a:rPr lang="en-US" dirty="0" smtClean="0">
                <a:latin typeface="Times New Roman" pitchFamily="18" charset="0"/>
                <a:cs typeface="Times New Roman" pitchFamily="18" charset="0"/>
              </a:rPr>
              <a:t>2007, SMART Technologies produced and sold their millionth interactive whiteboard. SMART Technologies has manufactured three times as many digital  whiteboard as their competitors, making them the leading producers of the technology. SMART Technologies is a Canadian company, headquartered in Alberta, but they have satellite offices in several countries, including the United States, Germany, Japan and China. Most of the </a:t>
            </a:r>
            <a:r>
              <a:rPr lang="en-US" dirty="0" err="1" smtClean="0">
                <a:latin typeface="Times New Roman" pitchFamily="18" charset="0"/>
                <a:cs typeface="Times New Roman" pitchFamily="18" charset="0"/>
              </a:rPr>
              <a:t>smartboards</a:t>
            </a:r>
            <a:r>
              <a:rPr lang="en-US" dirty="0" smtClean="0">
                <a:latin typeface="Times New Roman" pitchFamily="18" charset="0"/>
                <a:cs typeface="Times New Roman" pitchFamily="18" charset="0"/>
              </a:rPr>
              <a:t> released by this company are assembled in Canada. </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E60F85B0-49A4-412A-A7B9-976AF72F3E30}"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Calibri" pitchFamily="34" charset="0"/>
                <a:ea typeface="+mn-ea"/>
                <a:cs typeface="+mn-cs"/>
              </a:rPr>
              <a:t>	</a:t>
            </a:r>
            <a:r>
              <a:rPr lang="en-US" sz="1200" kern="1200" baseline="0" dirty="0" smtClean="0">
                <a:solidFill>
                  <a:schemeClr val="tx1"/>
                </a:solidFill>
                <a:latin typeface="Times New Roman" pitchFamily="18" charset="0"/>
                <a:ea typeface="+mn-ea"/>
                <a:cs typeface="Times New Roman" pitchFamily="18" charset="0"/>
              </a:rPr>
              <a:t>I truly believe the </a:t>
            </a:r>
            <a:r>
              <a:rPr lang="en-US" sz="1200" kern="1200" baseline="0" dirty="0" err="1" smtClean="0">
                <a:solidFill>
                  <a:schemeClr val="tx1"/>
                </a:solidFill>
                <a:latin typeface="Times New Roman" pitchFamily="18" charset="0"/>
                <a:ea typeface="+mn-ea"/>
                <a:cs typeface="Times New Roman" pitchFamily="18" charset="0"/>
              </a:rPr>
              <a:t>Smartboard</a:t>
            </a:r>
            <a:r>
              <a:rPr lang="en-US" sz="1200" kern="1200" baseline="0" dirty="0" smtClean="0">
                <a:solidFill>
                  <a:schemeClr val="tx1"/>
                </a:solidFill>
                <a:latin typeface="Times New Roman" pitchFamily="18" charset="0"/>
                <a:ea typeface="+mn-ea"/>
                <a:cs typeface="Times New Roman" pitchFamily="18" charset="0"/>
              </a:rPr>
              <a:t> will take the place of a chalkboard or whiteboard which are currently used in most classrooms. Managing the use of the </a:t>
            </a:r>
            <a:r>
              <a:rPr lang="en-US" sz="1200" kern="1200" baseline="0" dirty="0" err="1" smtClean="0">
                <a:solidFill>
                  <a:schemeClr val="tx1"/>
                </a:solidFill>
                <a:latin typeface="Times New Roman" pitchFamily="18" charset="0"/>
                <a:ea typeface="+mn-ea"/>
                <a:cs typeface="Times New Roman" pitchFamily="18" charset="0"/>
              </a:rPr>
              <a:t>Smartboard</a:t>
            </a:r>
            <a:r>
              <a:rPr lang="en-US" sz="1200" kern="1200" baseline="0" dirty="0" smtClean="0">
                <a:solidFill>
                  <a:schemeClr val="tx1"/>
                </a:solidFill>
                <a:latin typeface="Times New Roman" pitchFamily="18" charset="0"/>
                <a:ea typeface="+mn-ea"/>
                <a:cs typeface="Times New Roman" pitchFamily="18" charset="0"/>
              </a:rPr>
              <a:t> should be looked at as if you were using the chalkboard or whiteboard as you normally do during teaching lessons. As the teacher, preparing students for lessons is key to managing that lesson.  The developers of the </a:t>
            </a:r>
            <a:r>
              <a:rPr lang="en-US" sz="1200" kern="1200" baseline="0" dirty="0" err="1" smtClean="0">
                <a:solidFill>
                  <a:schemeClr val="tx1"/>
                </a:solidFill>
                <a:latin typeface="Times New Roman" pitchFamily="18" charset="0"/>
                <a:ea typeface="+mn-ea"/>
                <a:cs typeface="Times New Roman" pitchFamily="18" charset="0"/>
              </a:rPr>
              <a:t>smartboard</a:t>
            </a:r>
            <a:r>
              <a:rPr lang="en-US" sz="1200" kern="1200" baseline="0" dirty="0" smtClean="0">
                <a:solidFill>
                  <a:schemeClr val="tx1"/>
                </a:solidFill>
                <a:latin typeface="Times New Roman" pitchFamily="18" charset="0"/>
                <a:ea typeface="+mn-ea"/>
                <a:cs typeface="Times New Roman" pitchFamily="18" charset="0"/>
              </a:rPr>
              <a:t> are constantly looking for way to improve this product.  It has truly changed the way material is delivered in the classroom.</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E60F85B0-49A4-412A-A7B9-976AF72F3E30}" type="slidenum">
              <a:rPr lang="en-US" smtClean="0"/>
              <a:pPr/>
              <a:t>18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r>
              <a:rPr lang="en-US" dirty="0" smtClean="0"/>
              <a:t>	</a:t>
            </a:r>
            <a:r>
              <a:rPr lang="en-US" dirty="0" smtClean="0">
                <a:latin typeface="Times New Roman" pitchFamily="18" charset="0"/>
                <a:cs typeface="Times New Roman" pitchFamily="18" charset="0"/>
              </a:rPr>
              <a:t>Our </a:t>
            </a:r>
            <a:r>
              <a:rPr lang="en-US" dirty="0">
                <a:latin typeface="Times New Roman" pitchFamily="18" charset="0"/>
                <a:cs typeface="Times New Roman" pitchFamily="18" charset="0"/>
              </a:rPr>
              <a:t>modern day chalkboards, with their greenish cast and dustless chalk, have gone through many stages of evolution. At first, chalkboards were merely small squares of slate, framed with wood to keep them from breaking, and marked on with other shards of slate. In the early 19th century America, these rudimentary instruments were widely used </a:t>
            </a:r>
            <a:r>
              <a:rPr lang="en-US" dirty="0" smtClean="0">
                <a:latin typeface="Times New Roman" pitchFamily="18" charset="0"/>
                <a:cs typeface="Times New Roman" pitchFamily="18" charset="0"/>
              </a:rPr>
              <a:t>in public schools, </a:t>
            </a:r>
            <a:r>
              <a:rPr lang="en-US" dirty="0">
                <a:latin typeface="Times New Roman" pitchFamily="18" charset="0"/>
                <a:cs typeface="Times New Roman" pitchFamily="18" charset="0"/>
              </a:rPr>
              <a:t>because paper was too expensive.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	Our modern day chalkboards, with their greenish cast and dustless chalk, have gone through many stages of evolution. At first, chalkboards were merely small squares of slate, framed with wood to keep them from breaking, and marked on with other shards of slate. In the early 19th century America, these rudimentary instruments were widely used in public schools, because paper was too expensive. In the 1990s, concern over allergies and other potential health risks posed by chalk dust prompted the replacement of many blackboards with whiteboards. A typical </a:t>
            </a:r>
            <a:r>
              <a:rPr lang="en-US" dirty="0" err="1" smtClean="0"/>
              <a:t>whitebaord</a:t>
            </a:r>
            <a:r>
              <a:rPr lang="en-US" dirty="0" smtClean="0"/>
              <a:t> is a plastic board, otherwise known as a dry erase board, which uses special pens to make colored marks. They can be a cleaner, brighter alternative to education and business interests. Still advancement in technology, social health, and ease of use was pushing inventors to find something to replace</a:t>
            </a:r>
            <a:r>
              <a:rPr lang="en-US" baseline="0" dirty="0" smtClean="0"/>
              <a:t> the traditional blackboard.</a:t>
            </a:r>
            <a:r>
              <a:rPr lang="en-US" dirty="0" smtClean="0"/>
              <a:t> </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smtClean="0"/>
          </a:p>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r>
              <a:rPr lang="en-US" dirty="0" smtClean="0">
                <a:latin typeface="Times New Roman" pitchFamily="18" charset="0"/>
                <a:cs typeface="Times New Roman" pitchFamily="18" charset="0"/>
              </a:rPr>
              <a:t>	Blackboards</a:t>
            </a:r>
            <a:r>
              <a:rPr lang="en-US" dirty="0">
                <a:latin typeface="Times New Roman" pitchFamily="18" charset="0"/>
                <a:cs typeface="Times New Roman" pitchFamily="18" charset="0"/>
              </a:rPr>
              <a:t>, easels</a:t>
            </a:r>
            <a:r>
              <a:rPr lang="en-US" dirty="0" smtClean="0">
                <a:latin typeface="Times New Roman" pitchFamily="18" charset="0"/>
                <a:cs typeface="Times New Roman" pitchFamily="18" charset="0"/>
              </a:rPr>
              <a:t>, corkboards </a:t>
            </a:r>
            <a:r>
              <a:rPr lang="en-US" dirty="0">
                <a:latin typeface="Times New Roman" pitchFamily="18" charset="0"/>
                <a:cs typeface="Times New Roman" pitchFamily="18" charset="0"/>
              </a:rPr>
              <a:t>and </a:t>
            </a:r>
            <a:r>
              <a:rPr lang="en-US" dirty="0" smtClean="0">
                <a:latin typeface="Times New Roman" pitchFamily="18" charset="0"/>
                <a:cs typeface="Times New Roman" pitchFamily="18" charset="0"/>
              </a:rPr>
              <a:t>contemporary whiteboard </a:t>
            </a:r>
            <a:r>
              <a:rPr lang="en-US" dirty="0">
                <a:latin typeface="Times New Roman" pitchFamily="18" charset="0"/>
                <a:cs typeface="Times New Roman" pitchFamily="18" charset="0"/>
              </a:rPr>
              <a:t>may seem to us to have always been  standard equipment in schoolrooms as well as business boardrooms, but none of these basic tools even existed in classrooms prior to </a:t>
            </a:r>
            <a:r>
              <a:rPr lang="en-US" dirty="0" smtClean="0">
                <a:latin typeface="Times New Roman" pitchFamily="18" charset="0"/>
                <a:cs typeface="Times New Roman" pitchFamily="18" charset="0"/>
              </a:rPr>
              <a:t>1801(</a:t>
            </a:r>
            <a:r>
              <a:rPr lang="en-US" dirty="0" err="1" smtClean="0">
                <a:latin typeface="Times New Roman" pitchFamily="18" charset="0"/>
                <a:cs typeface="Times New Roman" pitchFamily="18" charset="0"/>
              </a:rPr>
              <a:t>Fernely</a:t>
            </a:r>
            <a:r>
              <a:rPr lang="en-US" dirty="0" smtClean="0">
                <a:latin typeface="Times New Roman" pitchFamily="18" charset="0"/>
                <a:cs typeface="Times New Roman" pitchFamily="18" charset="0"/>
              </a:rPr>
              <a:t> 2008).</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Supplies of pencils and paper were often in short supply or unaffordable for families. Without a means of making mass copies, hand outs, too, were a rarity since the teachers would have to hand a set for each of their students. </a:t>
            </a:r>
            <a:r>
              <a:rPr lang="en-US" b="0" dirty="0">
                <a:latin typeface="Times New Roman" pitchFamily="18" charset="0"/>
                <a:cs typeface="Times New Roman" pitchFamily="18" charset="0"/>
              </a:rPr>
              <a:t>The blackboard revolutionized education</a:t>
            </a:r>
            <a:r>
              <a:rPr lang="en-US" b="1" dirty="0">
                <a:latin typeface="Times New Roman" pitchFamily="18" charset="0"/>
                <a:cs typeface="Times New Roman" pitchFamily="18" charset="0"/>
              </a:rPr>
              <a:t>. </a:t>
            </a:r>
            <a:r>
              <a:rPr lang="en-US" dirty="0">
                <a:latin typeface="Times New Roman" pitchFamily="18" charset="0"/>
                <a:cs typeface="Times New Roman" pitchFamily="18" charset="0"/>
              </a:rPr>
              <a:t>In our present age of continually evolving desktop, laptop and palm computers, photocopy equipment, PowerPoint presentations, video displays, interactive whiteboards, and internet access, it's startling to realize that the "technology" to first influence education was the invention of these black slate writing boards (also known as chalkboards).</a:t>
            </a:r>
          </a:p>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r>
              <a:rPr lang="en-US" b="0" dirty="0" smtClean="0"/>
              <a:t>	</a:t>
            </a:r>
            <a:r>
              <a:rPr lang="en-US" b="0" dirty="0" smtClean="0">
                <a:latin typeface="Times New Roman" pitchFamily="18" charset="0"/>
                <a:cs typeface="Times New Roman" pitchFamily="18" charset="0"/>
              </a:rPr>
              <a:t>The </a:t>
            </a:r>
            <a:r>
              <a:rPr lang="en-US" b="0" dirty="0">
                <a:latin typeface="Times New Roman" pitchFamily="18" charset="0"/>
                <a:cs typeface="Times New Roman" pitchFamily="18" charset="0"/>
              </a:rPr>
              <a:t>tradition in American classrooms and </a:t>
            </a:r>
            <a:r>
              <a:rPr lang="en-US" b="0" dirty="0" smtClean="0">
                <a:latin typeface="Times New Roman" pitchFamily="18" charset="0"/>
                <a:cs typeface="Times New Roman" pitchFamily="18" charset="0"/>
              </a:rPr>
              <a:t>education since 1801, </a:t>
            </a:r>
            <a:r>
              <a:rPr lang="en-US" b="0" dirty="0">
                <a:latin typeface="Times New Roman" pitchFamily="18" charset="0"/>
                <a:cs typeface="Times New Roman" pitchFamily="18" charset="0"/>
              </a:rPr>
              <a:t>chalk boards are the easy and affordable teaching tool in classrooms. No longer made of fragile slate, our contemporary education boards are manufactured from strong porcelain steel that has become the favored chalkboard being used in schools today</a:t>
            </a:r>
            <a:r>
              <a:rPr lang="en-US" b="0" dirty="0" smtClean="0">
                <a:latin typeface="Times New Roman" pitchFamily="18" charset="0"/>
                <a:cs typeface="Times New Roman" pitchFamily="18" charset="0"/>
              </a:rPr>
              <a:t>. A </a:t>
            </a:r>
            <a:r>
              <a:rPr lang="en-US" b="0" dirty="0">
                <a:latin typeface="Times New Roman" pitchFamily="18" charset="0"/>
                <a:cs typeface="Times New Roman" pitchFamily="18" charset="0"/>
              </a:rPr>
              <a:t>functional education board. Schools, laboratories, clubs, and businesses are rediscovering the benefits of these durable work tools. The magnetic surface of this classroom presentation tool lets this board perform double duty as a magnetic bulletin board, which comes in handy for projects and announcement postings. This porcelain board's easy writing surface erases and cleans easily. Accidental marks from crayons and many other substances are easily removed</a:t>
            </a:r>
            <a:r>
              <a:rPr lang="en-US" b="0" dirty="0" smtClean="0">
                <a:latin typeface="Times New Roman" pitchFamily="18" charset="0"/>
                <a:cs typeface="Times New Roman" pitchFamily="18" charset="0"/>
              </a:rPr>
              <a:t>. There's </a:t>
            </a:r>
            <a:r>
              <a:rPr lang="en-US" b="0" dirty="0">
                <a:latin typeface="Times New Roman" pitchFamily="18" charset="0"/>
                <a:cs typeface="Times New Roman" pitchFamily="18" charset="0"/>
              </a:rPr>
              <a:t>no reason to spend essential class room budget money on expensive dry-erase supplies. These attractive and practical education chalk boards boast a finish that enhances coverage, color contrast, and easy erasing,  increasing visibility from every area of your presentation room.  You won't have to worry about fading either, because this glass hard vitrified porcelain is colorfast.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r>
              <a:rPr lang="en-US" dirty="0" smtClean="0"/>
              <a:t>	</a:t>
            </a:r>
            <a:r>
              <a:rPr lang="en-US" dirty="0" smtClean="0">
                <a:latin typeface="Times New Roman" pitchFamily="18" charset="0"/>
                <a:cs typeface="Times New Roman" pitchFamily="18" charset="0"/>
              </a:rPr>
              <a:t>Thanks </a:t>
            </a:r>
            <a:r>
              <a:rPr lang="en-US" dirty="0">
                <a:latin typeface="Times New Roman" pitchFamily="18" charset="0"/>
                <a:cs typeface="Times New Roman" pitchFamily="18" charset="0"/>
              </a:rPr>
              <a:t>to the chalk board, not only were large amounts of people in the same room able to be presented with the same material all at once, but these boards also became a method of working out long strings of problems and "brain storming" new concepts among several people at once. </a:t>
            </a:r>
          </a:p>
          <a:p>
            <a:r>
              <a:rPr lang="en-US" dirty="0">
                <a:latin typeface="Times New Roman" pitchFamily="18" charset="0"/>
                <a:cs typeface="Times New Roman" pitchFamily="18" charset="0"/>
              </a:rPr>
              <a:t>Some people, like the famous fellow at right, were known to do some of their best work on black boards</a:t>
            </a:r>
            <a:r>
              <a:rPr lang="en-US" dirty="0" smtClean="0">
                <a:latin typeface="Times New Roman" pitchFamily="18" charset="0"/>
                <a:cs typeface="Times New Roman" pitchFamily="18" charset="0"/>
              </a:rPr>
              <a:t>!</a:t>
            </a:r>
          </a:p>
          <a:p>
            <a:r>
              <a:rPr lang="en-US" b="0" dirty="0" smtClean="0">
                <a:latin typeface="Times New Roman" pitchFamily="18" charset="0"/>
                <a:cs typeface="Times New Roman" pitchFamily="18" charset="0"/>
              </a:rPr>
              <a:t>	The chalk board still has plenty of benefits today despite the relatively recent advance of whiteboards. </a:t>
            </a:r>
            <a:r>
              <a:rPr lang="en-US" dirty="0" smtClean="0">
                <a:latin typeface="Times New Roman" pitchFamily="18" charset="0"/>
                <a:cs typeface="Times New Roman" pitchFamily="18" charset="0"/>
              </a:rPr>
              <a:t>No longer made from the original slate as they were in the early 1800s, chalkboards are built stronger, more resilient, and many are also built to act as effective "projection screens." These boards continue to be  just as capable "teacher and business aids" as they've always been! Chalk boards are available in a variety of sizes and styles, can be mobile, mounted to walls, or hand-held. Many educators assert that the grit texture of the chalkboard surface adds just enough resistance help children when write on the boards.  The effect of the slickness of whiteboards for young writers, on the other hand, has caused some concern (</a:t>
            </a:r>
            <a:r>
              <a:rPr lang="en-US" dirty="0" err="1" smtClean="0">
                <a:latin typeface="Times New Roman" pitchFamily="18" charset="0"/>
                <a:cs typeface="Times New Roman" pitchFamily="18" charset="0"/>
              </a:rPr>
              <a:t>Fernely</a:t>
            </a:r>
            <a:r>
              <a:rPr lang="en-US" dirty="0" smtClean="0">
                <a:latin typeface="Times New Roman" pitchFamily="18" charset="0"/>
                <a:cs typeface="Times New Roman" pitchFamily="18" charset="0"/>
              </a:rPr>
              <a:t> 2008). </a:t>
            </a:r>
          </a:p>
          <a:p>
            <a:r>
              <a:rPr lang="en-US" dirty="0" smtClean="0">
                <a:latin typeface="Times New Roman" pitchFamily="18" charset="0"/>
                <a:cs typeface="Times New Roman" pitchFamily="18" charset="0"/>
              </a:rPr>
              <a:t>	Chalk (and dust-free chalk) is now available in a variety of colors, so you're able to make your presentations bold and bright.</a:t>
            </a:r>
          </a:p>
          <a:p>
            <a:r>
              <a:rPr lang="en-US" dirty="0" smtClean="0">
                <a:latin typeface="Times New Roman" pitchFamily="18" charset="0"/>
                <a:cs typeface="Times New Roman" pitchFamily="18" charset="0"/>
              </a:rPr>
              <a:t>The invention of "dust-free" chalk plus test results proving that even standard board chalk is free of toxic substances (scroll down for more information) eliminates major concerns about using chalk. Chalk generally lasts longer, doesn't dry out, and is less expensive to restock (easier on your budget) than whiteboard markers, particularly for high velocity users. Chalk can be washed out of clothes and off skin much easier than dry-erase markers. Chalk writing boards are easy to clean with just a damp sponge, so chemical cleansers aren't necessary.</a:t>
            </a:r>
          </a:p>
          <a:p>
            <a:endParaRPr lang="en-US" dirty="0">
              <a:latin typeface="Times New Roman" pitchFamily="18" charset="0"/>
              <a:cs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p:txBody>
          <a:bodyPr/>
          <a:lstStyle/>
          <a:p>
            <a:pPr>
              <a:lnSpc>
                <a:spcPct val="90000"/>
              </a:lnSpc>
            </a:pPr>
            <a:r>
              <a:rPr lang="en-US" b="0" dirty="0" smtClean="0"/>
              <a:t>	</a:t>
            </a:r>
            <a:r>
              <a:rPr lang="en-US" dirty="0" smtClean="0">
                <a:latin typeface="Times New Roman" pitchFamily="18" charset="0"/>
                <a:cs typeface="Times New Roman" pitchFamily="18" charset="0"/>
              </a:rPr>
              <a:t>Many </a:t>
            </a:r>
            <a:r>
              <a:rPr lang="en-US" dirty="0">
                <a:latin typeface="Times New Roman" pitchFamily="18" charset="0"/>
                <a:cs typeface="Times New Roman" pitchFamily="18" charset="0"/>
              </a:rPr>
              <a:t>teachers believe the "resistance" offered by a blackboard aids young new writers far better than the easy slip boards. Chalk also lasts longer than dry erase pens which dry out very quickly if left uncapped.</a:t>
            </a:r>
          </a:p>
          <a:p>
            <a:pPr>
              <a:lnSpc>
                <a:spcPct val="90000"/>
              </a:lnSpc>
            </a:pPr>
            <a:r>
              <a:rPr lang="en-US" dirty="0">
                <a:latin typeface="Times New Roman" pitchFamily="18" charset="0"/>
                <a:cs typeface="Times New Roman" pitchFamily="18" charset="0"/>
              </a:rPr>
              <a:t>There have been three primary concerns about the continued use of chalkboards:</a:t>
            </a:r>
          </a:p>
          <a:p>
            <a:pPr>
              <a:lnSpc>
                <a:spcPct val="90000"/>
              </a:lnSpc>
            </a:pPr>
            <a:r>
              <a:rPr lang="en-US" dirty="0">
                <a:latin typeface="Times New Roman" pitchFamily="18" charset="0"/>
                <a:cs typeface="Times New Roman" pitchFamily="18" charset="0"/>
              </a:rPr>
              <a:t>First, concerns that chalk might contain asbestos or "transitional fibers" were laid to rest in October 2002. A report issued by the U.S. Consumer Product Safety Commission found no such harmful materials in chalk after extensive test sampling from the five major manufacturers (</a:t>
            </a:r>
            <a:r>
              <a:rPr lang="en-US" dirty="0" err="1">
                <a:latin typeface="Times New Roman" pitchFamily="18" charset="0"/>
                <a:cs typeface="Times New Roman" pitchFamily="18" charset="0"/>
              </a:rPr>
              <a:t>Crayola</a:t>
            </a:r>
            <a:r>
              <a:rPr lang="en-US" dirty="0">
                <a:latin typeface="Times New Roman" pitchFamily="18" charset="0"/>
                <a:cs typeface="Times New Roman" pitchFamily="18" charset="0"/>
              </a:rPr>
              <a:t>, Prang, </a:t>
            </a:r>
            <a:r>
              <a:rPr lang="en-US" dirty="0" err="1">
                <a:latin typeface="Times New Roman" pitchFamily="18" charset="0"/>
                <a:cs typeface="Times New Roman" pitchFamily="18" charset="0"/>
              </a:rPr>
              <a:t>Pentech</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Curiousity</a:t>
            </a:r>
            <a:r>
              <a:rPr lang="en-US" dirty="0">
                <a:latin typeface="Times New Roman" pitchFamily="18" charset="0"/>
                <a:cs typeface="Times New Roman" pitchFamily="18" charset="0"/>
              </a:rPr>
              <a:t> Kits, and Sketch &amp; Scribble). Neither is chalk manufactured with talc, which has the potential to "bind" with asbestos and other transitional fibers. CPSC noted they would continue to monitor the materials to ensure safety, and no issue has yet </a:t>
            </a:r>
            <a:r>
              <a:rPr lang="en-US" dirty="0" smtClean="0">
                <a:latin typeface="Times New Roman" pitchFamily="18" charset="0"/>
                <a:cs typeface="Times New Roman" pitchFamily="18" charset="0"/>
              </a:rPr>
              <a:t>arisen (</a:t>
            </a:r>
            <a:r>
              <a:rPr lang="en-US" dirty="0" err="1" smtClean="0">
                <a:latin typeface="Times New Roman" pitchFamily="18" charset="0"/>
                <a:cs typeface="Times New Roman" pitchFamily="18" charset="0"/>
              </a:rPr>
              <a:t>Fernely</a:t>
            </a:r>
            <a:r>
              <a:rPr lang="en-US" dirty="0" smtClean="0">
                <a:latin typeface="Times New Roman" pitchFamily="18" charset="0"/>
                <a:cs typeface="Times New Roman" pitchFamily="18" charset="0"/>
              </a:rPr>
              <a:t> 2008). </a:t>
            </a:r>
            <a:endParaRPr lang="en-US" dirty="0">
              <a:latin typeface="Times New Roman" pitchFamily="18" charset="0"/>
              <a:cs typeface="Times New Roman" pitchFamily="18" charset="0"/>
            </a:endParaRPr>
          </a:p>
          <a:p>
            <a:pPr>
              <a:lnSpc>
                <a:spcPct val="90000"/>
              </a:lnSpc>
            </a:pPr>
            <a:r>
              <a:rPr lang="en-US" dirty="0" smtClean="0">
                <a:latin typeface="Times New Roman" pitchFamily="18" charset="0"/>
                <a:cs typeface="Times New Roman" pitchFamily="18" charset="0"/>
              </a:rPr>
              <a:t>	Allergies </a:t>
            </a:r>
            <a:r>
              <a:rPr lang="en-US" dirty="0">
                <a:latin typeface="Times New Roman" pitchFamily="18" charset="0"/>
                <a:cs typeface="Times New Roman" pitchFamily="18" charset="0"/>
              </a:rPr>
              <a:t>are a second concern.  This may certainly be a problem for some percentage of people who have an allergy to such things as dust particles, though non-dust chalks have been developed that may solve that problem for many</a:t>
            </a:r>
            <a:r>
              <a:rPr lang="en-US" dirty="0" smtClean="0">
                <a:latin typeface="Times New Roman" pitchFamily="18" charset="0"/>
                <a:cs typeface="Times New Roman" pitchFamily="18" charset="0"/>
              </a:rPr>
              <a:t>. With </a:t>
            </a:r>
            <a:r>
              <a:rPr lang="en-US" dirty="0">
                <a:latin typeface="Times New Roman" pitchFamily="18" charset="0"/>
                <a:cs typeface="Times New Roman" pitchFamily="18" charset="0"/>
              </a:rPr>
              <a:t>the increasing presence of computers in classrooms, the potential impact of chalk dust has been a stated concern. Dust can damage computers, and chalk is, essentially, compressed dust. Yet this appears to be less of an issue with many than it sounds. </a:t>
            </a:r>
          </a:p>
          <a:p>
            <a:pPr>
              <a:lnSpc>
                <a:spcPct val="90000"/>
              </a:lnSpc>
            </a:pP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	</a:t>
            </a:r>
            <a:r>
              <a:rPr lang="en-US" dirty="0" smtClean="0">
                <a:latin typeface="Times New Roman" pitchFamily="18" charset="0"/>
                <a:cs typeface="Times New Roman" pitchFamily="18" charset="0"/>
              </a:rPr>
              <a:t>For a long time, chalkboards were the standard method of displaying and relaying information in most classrooms. As technology advanced, the messy chalkboard was replaced by </a:t>
            </a:r>
            <a:r>
              <a:rPr lang="en-US" dirty="0" smtClean="0">
                <a:latin typeface="Times New Roman" pitchFamily="18" charset="0"/>
                <a:cs typeface="Times New Roman" pitchFamily="18" charset="0"/>
              </a:rPr>
              <a:t>the whiteboard, </a:t>
            </a:r>
            <a:r>
              <a:rPr lang="en-US" dirty="0" smtClean="0">
                <a:latin typeface="Times New Roman" pitchFamily="18" charset="0"/>
                <a:cs typeface="Times New Roman" pitchFamily="18" charset="0"/>
              </a:rPr>
              <a:t>a flat, plastic surface that could be drawn or written on with special markers and then erased with little to no residue. As the chalkboard gave way to </a:t>
            </a:r>
            <a:r>
              <a:rPr lang="en-US" dirty="0" smtClean="0">
                <a:latin typeface="Times New Roman" pitchFamily="18" charset="0"/>
                <a:cs typeface="Times New Roman" pitchFamily="18" charset="0"/>
              </a:rPr>
              <a:t>the whiteboard, </a:t>
            </a:r>
            <a:r>
              <a:rPr lang="en-US" dirty="0" smtClean="0">
                <a:latin typeface="Times New Roman" pitchFamily="18" charset="0"/>
                <a:cs typeface="Times New Roman" pitchFamily="18" charset="0"/>
              </a:rPr>
              <a:t>the whiteboard is being replaced by a newer invention, the </a:t>
            </a:r>
            <a:r>
              <a:rPr lang="en-US" dirty="0" err="1" smtClean="0">
                <a:latin typeface="Times New Roman" pitchFamily="18" charset="0"/>
                <a:cs typeface="Times New Roman" pitchFamily="18" charset="0"/>
              </a:rPr>
              <a:t>smartboard</a:t>
            </a:r>
            <a:r>
              <a:rPr lang="en-US" dirty="0" smtClean="0">
                <a:latin typeface="Times New Roman" pitchFamily="18" charset="0"/>
                <a:cs typeface="Times New Roman" pitchFamily="18" charset="0"/>
              </a:rPr>
              <a:t>. Invented in 1991, the </a:t>
            </a:r>
            <a:r>
              <a:rPr lang="en-US" dirty="0" err="1" smtClean="0">
                <a:latin typeface="Times New Roman" pitchFamily="18" charset="0"/>
                <a:cs typeface="Times New Roman" pitchFamily="18" charset="0"/>
              </a:rPr>
              <a:t>smartboard</a:t>
            </a:r>
            <a:r>
              <a:rPr lang="en-US" dirty="0" smtClean="0">
                <a:latin typeface="Times New Roman" pitchFamily="18" charset="0"/>
                <a:cs typeface="Times New Roman" pitchFamily="18" charset="0"/>
              </a:rPr>
              <a:t> is </a:t>
            </a:r>
            <a:r>
              <a:rPr lang="en-US" dirty="0" smtClean="0">
                <a:latin typeface="Times New Roman" pitchFamily="18" charset="0"/>
                <a:cs typeface="Times New Roman" pitchFamily="18" charset="0"/>
              </a:rPr>
              <a:t>a digital whiteboard </a:t>
            </a:r>
            <a:r>
              <a:rPr lang="en-US" dirty="0" smtClean="0">
                <a:latin typeface="Times New Roman" pitchFamily="18" charset="0"/>
                <a:cs typeface="Times New Roman" pitchFamily="18" charset="0"/>
              </a:rPr>
              <a:t>that is touch sensitive and runs off </a:t>
            </a:r>
            <a:r>
              <a:rPr lang="en-US" dirty="0" smtClean="0">
                <a:latin typeface="Times New Roman" pitchFamily="18" charset="0"/>
                <a:cs typeface="Times New Roman" pitchFamily="18" charset="0"/>
              </a:rPr>
              <a:t>a </a:t>
            </a:r>
            <a:r>
              <a:rPr lang="en-US" dirty="0" smtClean="0">
                <a:latin typeface="Times New Roman" pitchFamily="18" charset="0"/>
                <a:cs typeface="Times New Roman" pitchFamily="18" charset="0"/>
              </a:rPr>
              <a:t>local </a:t>
            </a:r>
            <a:r>
              <a:rPr lang="en-US" dirty="0" smtClean="0">
                <a:latin typeface="Times New Roman" pitchFamily="18" charset="0"/>
                <a:cs typeface="Times New Roman" pitchFamily="18" charset="0"/>
              </a:rPr>
              <a:t>computer. </a:t>
            </a:r>
            <a:r>
              <a:rPr lang="en-US" dirty="0" smtClean="0">
                <a:latin typeface="Times New Roman" pitchFamily="18" charset="0"/>
                <a:cs typeface="Times New Roman" pitchFamily="18" charset="0"/>
              </a:rPr>
              <a:t>It is an interactive whiteboard that can save and store any information that is written on it, as well as enable the user to refer to notes downloaded from the Internet or other sources. </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	Teachers</a:t>
            </a:r>
            <a:r>
              <a:rPr lang="en-US" dirty="0">
                <a:latin typeface="Times New Roman" pitchFamily="18" charset="0"/>
                <a:cs typeface="Times New Roman" pitchFamily="18" charset="0"/>
              </a:rPr>
              <a:t>, school administrators, and students quickly realized the multiple benefits of whiteboards over the traditional chalkboard.  Chalkboards use chalk as its writing utensil, but since chalk is made of compressed dust it can be harmful to students with dust allergies.  More importantly, now that computers are a part of classrooms, chalk can be harmful to computer equipment since a computers worst enemy is dust.  Whiteboards eliminate the dust and mess, as well as offer more color choices and clearer, more vibrant visual stimulation to students.  While the chalkboard still remains a part of most American classrooms, school designers no longer use chalkboards in their new school designs.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The yellow line represents the use of</a:t>
            </a:r>
            <a:r>
              <a:rPr lang="en-US" baseline="0" dirty="0" smtClean="0">
                <a:latin typeface="Times New Roman" pitchFamily="18" charset="0"/>
                <a:cs typeface="Times New Roman" pitchFamily="18" charset="0"/>
              </a:rPr>
              <a:t> the traditional blackboard.  From its time of conception, it was the best thing for teachers to use in the classroom. When the blackboard was fading out do to the introduction of the </a:t>
            </a:r>
            <a:r>
              <a:rPr lang="en-US" baseline="0" dirty="0" err="1" smtClean="0">
                <a:latin typeface="Times New Roman" pitchFamily="18" charset="0"/>
                <a:cs typeface="Times New Roman" pitchFamily="18" charset="0"/>
              </a:rPr>
              <a:t>smartboard</a:t>
            </a:r>
            <a:r>
              <a:rPr lang="en-US" baseline="0" dirty="0" smtClean="0">
                <a:latin typeface="Times New Roman" pitchFamily="18" charset="0"/>
                <a:cs typeface="Times New Roman" pitchFamily="18" charset="0"/>
              </a:rPr>
              <a:t>.  This technology revolutionized the classroom, meeting and lectures.  This item allowed the instructor to incomputerate digital lesson plans, student interaction and cross communication via the internet. As instructor become comfortable with this  equipment, the desire and growth is steady climbing. </a:t>
            </a:r>
          </a:p>
          <a:p>
            <a:r>
              <a:rPr lang="en-US" baseline="0"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E60F85B0-49A4-412A-A7B9-976AF72F3E30}"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en-US" smtClean="0"/>
              <a:t>Click to edit Master title style</a:t>
            </a:r>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13"/>
          <p:cNvSpPr>
            <a:spLocks noGrp="1"/>
          </p:cNvSpPr>
          <p:nvPr>
            <p:ph type="dt" sz="half" idx="10"/>
          </p:nvPr>
        </p:nvSpPr>
        <p:spPr/>
        <p:txBody>
          <a:bodyPr/>
          <a:lstStyle>
            <a:lvl1pPr>
              <a:defRPr/>
            </a:lvl1pPr>
          </a:lstStyle>
          <a:p>
            <a:pPr>
              <a:defRPr/>
            </a:pPr>
            <a:fld id="{A49913E5-D4DE-4175-B6C0-E279FDC79E7F}" type="datetimeFigureOut">
              <a:rPr lang="en-US"/>
              <a:pPr>
                <a:defRPr/>
              </a:pPr>
              <a:t>2/14/2010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1C6D9E43-772D-4029-9953-8D5EAFF9553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4489C400-334B-4CFA-883D-CFD17BB02AE3}" type="datetimeFigureOut">
              <a:rPr lang="en-US"/>
              <a:pPr>
                <a:defRPr/>
              </a:pPr>
              <a:t>2/14/2010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BEFDE853-6E4D-4E04-BDBA-0434F2C40DC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FB88CACE-EEFA-4D1B-9337-7A8C64DF29D0}" type="datetimeFigureOut">
              <a:rPr lang="en-US"/>
              <a:pPr>
                <a:defRPr/>
              </a:pPr>
              <a:t>2/14/2010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A9F7B7C0-6192-46FE-B004-0CF996CBC51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B82B14FD-8409-47B8-8213-D86D7BFBE5E3}" type="datetimeFigureOut">
              <a:rPr lang="en-US"/>
              <a:pPr>
                <a:defRPr/>
              </a:pPr>
              <a:t>2/14/2010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17B4E705-A8C8-49F3-B2AD-353A27B146B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81A662D-8600-422A-95EF-258AF022FE19}" type="datetimeFigureOut">
              <a:rPr lang="en-US"/>
              <a:pPr>
                <a:defRPr/>
              </a:pPr>
              <a:t>2/14/2010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E441A5F-8E55-42D5-9005-2F60DD36311F}"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2DAFDC02-CF36-4166-B51D-8BAB92FF2C32}" type="datetimeFigureOut">
              <a:rPr lang="en-US"/>
              <a:pPr>
                <a:defRPr/>
              </a:pPr>
              <a:t>2/14/2010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FFAC505A-6248-4433-B8F8-01D048EDF8C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609817C1-EBC3-4FB6-B6BD-0ACE51422980}" type="datetimeFigureOut">
              <a:rPr lang="en-US"/>
              <a:pPr>
                <a:defRPr/>
              </a:pPr>
              <a:t>2/14/2010</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49A16312-A19C-411E-A3AE-DFC2040BB35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2285908D-7390-41EE-85BB-EEDCCD09A8C9}" type="datetimeFigureOut">
              <a:rPr lang="en-US"/>
              <a:pPr>
                <a:defRPr/>
              </a:pPr>
              <a:t>2/14/2010</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B7A85FC6-66A9-42E1-A602-5EF039EFC8C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DD854855-417F-446F-9D5D-CFAEC9C87694}" type="datetimeFigureOut">
              <a:rPr lang="en-US"/>
              <a:pPr>
                <a:defRPr/>
              </a:pPr>
              <a:t>2/14/2010</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951A0FB1-6A6F-46C6-914E-26854428A09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76BAAAF2-7554-4A33-A377-B621FF98AB6A}" type="datetimeFigureOut">
              <a:rPr lang="en-US"/>
              <a:pPr>
                <a:defRPr/>
              </a:pPr>
              <a:t>2/14/2010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24AB67E1-9BF7-4BDD-9746-B9E6889DED1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7B7D2CDE-A91A-4755-802B-6BCD96DC0D6B}" type="datetimeFigureOut">
              <a:rPr lang="en-US"/>
              <a:pPr>
                <a:defRPr/>
              </a:pPr>
              <a:t>2/14/2010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116E6DF9-56CC-44D7-8BA3-EA0DE3772F8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en-US" smtClean="0"/>
              <a:t>Click to edit Master title style</a:t>
            </a:r>
            <a:endParaRPr lang="en-US"/>
          </a:p>
        </p:txBody>
      </p:sp>
      <p:sp>
        <p:nvSpPr>
          <p:cNvPr id="1027" name="Text Placeholder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smtClean="0">
                <a:solidFill>
                  <a:schemeClr val="tx1">
                    <a:shade val="50000"/>
                  </a:schemeClr>
                </a:solidFill>
                <a:latin typeface="+mn-lt"/>
              </a:defRPr>
            </a:lvl1pPr>
          </a:lstStyle>
          <a:p>
            <a:pPr>
              <a:defRPr/>
            </a:pPr>
            <a:fld id="{56B868D9-833A-46F2-8112-4AC8EC59D625}" type="datetimeFigureOut">
              <a:rPr lang="en-US"/>
              <a:pPr>
                <a:defRPr/>
              </a:pPr>
              <a:t>2/14/2010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fontAlgn="auto" latinLnBrk="0" hangingPunct="1">
              <a:spcBef>
                <a:spcPts val="0"/>
              </a:spcBef>
              <a:spcAft>
                <a:spcPts val="0"/>
              </a:spcAft>
              <a:defRPr kumimoji="0" sz="1200">
                <a:solidFill>
                  <a:schemeClr val="tx1">
                    <a:shade val="50000"/>
                  </a:schemeClr>
                </a:solidFill>
                <a:latin typeface="+mn-lt"/>
              </a:defRPr>
            </a:lvl1pPr>
          </a:lstStyle>
          <a:p>
            <a:pPr>
              <a:defRPr/>
            </a:pPr>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smtClean="0">
                <a:solidFill>
                  <a:schemeClr val="tx1">
                    <a:shade val="50000"/>
                  </a:schemeClr>
                </a:solidFill>
                <a:latin typeface="+mn-lt"/>
              </a:defRPr>
            </a:lvl1pPr>
          </a:lstStyle>
          <a:p>
            <a:pPr>
              <a:defRPr/>
            </a:pPr>
            <a:fld id="{3E0971F1-2911-4B42-9D4D-AAD3D14AD1D7}"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662" r:id="rId1"/>
    <p:sldLayoutId id="2147483663" r:id="rId2"/>
    <p:sldLayoutId id="2147483672"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fontAlgn="base">
        <a:spcBef>
          <a:spcPct val="0"/>
        </a:spcBef>
        <a:spcAft>
          <a:spcPct val="0"/>
        </a:spcAft>
        <a:defRPr sz="4100" b="1">
          <a:solidFill>
            <a:schemeClr val="tx1"/>
          </a:solidFill>
          <a:latin typeface="Lucida Sans"/>
        </a:defRPr>
      </a:lvl2pPr>
      <a:lvl3pPr algn="ctr" rtl="0" fontAlgn="base">
        <a:spcBef>
          <a:spcPct val="0"/>
        </a:spcBef>
        <a:spcAft>
          <a:spcPct val="0"/>
        </a:spcAft>
        <a:defRPr sz="4100" b="1">
          <a:solidFill>
            <a:schemeClr val="tx1"/>
          </a:solidFill>
          <a:latin typeface="Lucida Sans"/>
        </a:defRPr>
      </a:lvl3pPr>
      <a:lvl4pPr algn="ctr" rtl="0" fontAlgn="base">
        <a:spcBef>
          <a:spcPct val="0"/>
        </a:spcBef>
        <a:spcAft>
          <a:spcPct val="0"/>
        </a:spcAft>
        <a:defRPr sz="4100" b="1">
          <a:solidFill>
            <a:schemeClr val="tx1"/>
          </a:solidFill>
          <a:latin typeface="Lucida Sans"/>
        </a:defRPr>
      </a:lvl4pPr>
      <a:lvl5pPr algn="ctr" rtl="0" fontAlgn="base">
        <a:spcBef>
          <a:spcPct val="0"/>
        </a:spcBef>
        <a:spcAft>
          <a:spcPct val="0"/>
        </a:spcAft>
        <a:defRPr sz="4100" b="1">
          <a:solidFill>
            <a:schemeClr val="tx1"/>
          </a:solidFill>
          <a:latin typeface="Lucida Sans"/>
        </a:defRPr>
      </a:lvl5pPr>
      <a:lvl6pPr marL="457200" algn="ctr" rtl="0" fontAlgn="base">
        <a:spcBef>
          <a:spcPct val="0"/>
        </a:spcBef>
        <a:spcAft>
          <a:spcPct val="0"/>
        </a:spcAft>
        <a:defRPr sz="4100" b="1">
          <a:solidFill>
            <a:schemeClr val="tx1"/>
          </a:solidFill>
          <a:latin typeface="Lucida Sans"/>
        </a:defRPr>
      </a:lvl6pPr>
      <a:lvl7pPr marL="914400" algn="ctr" rtl="0" fontAlgn="base">
        <a:spcBef>
          <a:spcPct val="0"/>
        </a:spcBef>
        <a:spcAft>
          <a:spcPct val="0"/>
        </a:spcAft>
        <a:defRPr sz="4100" b="1">
          <a:solidFill>
            <a:schemeClr val="tx1"/>
          </a:solidFill>
          <a:latin typeface="Lucida Sans"/>
        </a:defRPr>
      </a:lvl7pPr>
      <a:lvl8pPr marL="1371600" algn="ctr" rtl="0" fontAlgn="base">
        <a:spcBef>
          <a:spcPct val="0"/>
        </a:spcBef>
        <a:spcAft>
          <a:spcPct val="0"/>
        </a:spcAft>
        <a:defRPr sz="4100" b="1">
          <a:solidFill>
            <a:schemeClr val="tx1"/>
          </a:solidFill>
          <a:latin typeface="Lucida Sans"/>
        </a:defRPr>
      </a:lvl8pPr>
      <a:lvl9pPr marL="1828800" algn="ctr" rtl="0" fontAlgn="base">
        <a:spcBef>
          <a:spcPct val="0"/>
        </a:spcBef>
        <a:spcAft>
          <a:spcPct val="0"/>
        </a:spcAft>
        <a:defRPr sz="4100" b="1">
          <a:solidFill>
            <a:schemeClr val="tx1"/>
          </a:solidFill>
          <a:latin typeface="Lucida Sans"/>
        </a:defRPr>
      </a:lvl9pPr>
    </p:titleStyle>
    <p:bodyStyle>
      <a:lvl1pPr marL="547688" indent="-411163" algn="l" rtl="0" fontAlgn="base">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fontAlgn="base">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fontAlgn="base">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fontAlgn="base">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fontAlgn="base">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447800"/>
            <a:ext cx="7772400" cy="1470025"/>
          </a:xfrm>
        </p:spPr>
        <p:txBody>
          <a:bodyPr/>
          <a:lstStyle/>
          <a:p>
            <a:pPr fontAlgn="auto">
              <a:spcAft>
                <a:spcPts val="0"/>
              </a:spcAft>
              <a:defRPr/>
            </a:pPr>
            <a:r>
              <a:rPr lang="en-US" dirty="0" smtClean="0">
                <a:latin typeface="Times New Roman" pitchFamily="18" charset="0"/>
                <a:cs typeface="Times New Roman" pitchFamily="18" charset="0"/>
              </a:rPr>
              <a:t>Evolution of the </a:t>
            </a:r>
            <a:r>
              <a:rPr lang="en-US" dirty="0" err="1" smtClean="0">
                <a:latin typeface="Times New Roman" pitchFamily="18" charset="0"/>
                <a:cs typeface="Times New Roman" pitchFamily="18" charset="0"/>
              </a:rPr>
              <a:t>Smartboard</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1295400" y="3429000"/>
            <a:ext cx="6400800" cy="1752600"/>
          </a:xfrm>
        </p:spPr>
        <p:txBody>
          <a:bodyPr>
            <a:normAutofit fontScale="92500" lnSpcReduction="20000"/>
          </a:bodyPr>
          <a:lstStyle/>
          <a:p>
            <a:pPr fontAlgn="auto">
              <a:spcAft>
                <a:spcPts val="0"/>
              </a:spcAft>
              <a:buClr>
                <a:schemeClr val="tx1">
                  <a:shade val="95000"/>
                </a:schemeClr>
              </a:buClr>
              <a:buFont typeface="Wingdings 2"/>
              <a:buNone/>
              <a:defRPr/>
            </a:pPr>
            <a:r>
              <a:rPr lang="en-US" dirty="0" smtClean="0">
                <a:latin typeface="Times New Roman" pitchFamily="18" charset="0"/>
                <a:cs typeface="Times New Roman" pitchFamily="18" charset="0"/>
              </a:rPr>
              <a:t>By</a:t>
            </a:r>
          </a:p>
          <a:p>
            <a:pPr fontAlgn="auto">
              <a:spcAft>
                <a:spcPts val="0"/>
              </a:spcAft>
              <a:buClr>
                <a:schemeClr val="tx1">
                  <a:shade val="95000"/>
                </a:schemeClr>
              </a:buClr>
              <a:buFont typeface="Wingdings 2"/>
              <a:buNone/>
              <a:defRPr/>
            </a:pPr>
            <a:r>
              <a:rPr lang="en-US" dirty="0" smtClean="0">
                <a:latin typeface="Times New Roman" pitchFamily="18" charset="0"/>
                <a:cs typeface="Times New Roman" pitchFamily="18" charset="0"/>
              </a:rPr>
              <a:t>Robert L. Hopkins Jr.</a:t>
            </a:r>
          </a:p>
          <a:p>
            <a:pPr fontAlgn="auto">
              <a:spcAft>
                <a:spcPts val="0"/>
              </a:spcAft>
              <a:buClr>
                <a:schemeClr val="tx1">
                  <a:shade val="95000"/>
                </a:schemeClr>
              </a:buClr>
              <a:buFont typeface="Wingdings 2"/>
              <a:buNone/>
              <a:defRPr/>
            </a:pPr>
            <a:r>
              <a:rPr lang="en-US" dirty="0" smtClean="0">
                <a:latin typeface="Times New Roman" pitchFamily="18" charset="0"/>
                <a:cs typeface="Times New Roman" pitchFamily="18" charset="0"/>
              </a:rPr>
              <a:t>EDUC 8841</a:t>
            </a:r>
          </a:p>
          <a:p>
            <a:pPr fontAlgn="auto">
              <a:spcAft>
                <a:spcPts val="0"/>
              </a:spcAft>
              <a:buClr>
                <a:schemeClr val="tx1">
                  <a:shade val="95000"/>
                </a:schemeClr>
              </a:buClr>
              <a:buFont typeface="Wingdings 2"/>
              <a:buNone/>
              <a:defRPr/>
            </a:pPr>
            <a:r>
              <a:rPr lang="en-US" dirty="0" smtClean="0">
                <a:latin typeface="Times New Roman" pitchFamily="18" charset="0"/>
                <a:cs typeface="Times New Roman" pitchFamily="18" charset="0"/>
              </a:rPr>
              <a:t>Walden University</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S-Curve</a:t>
            </a:r>
            <a:endParaRPr lang="en-US" dirty="0"/>
          </a:p>
        </p:txBody>
      </p:sp>
      <p:graphicFrame>
        <p:nvGraphicFramePr>
          <p:cNvPr id="15" name="Content Placeholder 14"/>
          <p:cNvGraphicFramePr>
            <a:graphicFrameLocks noGrp="1"/>
          </p:cNvGraphicFramePr>
          <p:nvPr>
            <p:ph idx="1"/>
          </p:nvPr>
        </p:nvGraphicFramePr>
        <p:xfrm>
          <a:off x="1066800" y="1447800"/>
          <a:ext cx="7620000" cy="4937125"/>
        </p:xfrm>
        <a:graphic>
          <a:graphicData uri="http://schemas.openxmlformats.org/drawingml/2006/chart">
            <c:chart xmlns:c="http://schemas.openxmlformats.org/drawingml/2006/chart" xmlns:r="http://schemas.openxmlformats.org/officeDocument/2006/relationships" r:id="rId3"/>
          </a:graphicData>
        </a:graphic>
      </p:graphicFrame>
      <p:sp>
        <p:nvSpPr>
          <p:cNvPr id="16" name="TextBox 15"/>
          <p:cNvSpPr txBox="1"/>
          <p:nvPr/>
        </p:nvSpPr>
        <p:spPr>
          <a:xfrm>
            <a:off x="1447800" y="5715000"/>
            <a:ext cx="689035" cy="369332"/>
          </a:xfrm>
          <a:prstGeom prst="rect">
            <a:avLst/>
          </a:prstGeom>
          <a:noFill/>
        </p:spPr>
        <p:txBody>
          <a:bodyPr wrap="none" rtlCol="0">
            <a:spAutoFit/>
          </a:bodyPr>
          <a:lstStyle/>
          <a:p>
            <a:r>
              <a:rPr lang="en-US" dirty="0" smtClean="0"/>
              <a:t>Time</a:t>
            </a:r>
            <a:endParaRPr lang="en-US" dirty="0"/>
          </a:p>
        </p:txBody>
      </p:sp>
      <p:sp>
        <p:nvSpPr>
          <p:cNvPr id="17" name="TextBox 16"/>
          <p:cNvSpPr txBox="1"/>
          <p:nvPr/>
        </p:nvSpPr>
        <p:spPr>
          <a:xfrm rot="16200000">
            <a:off x="6495080" y="3563320"/>
            <a:ext cx="1095172" cy="369332"/>
          </a:xfrm>
          <a:prstGeom prst="rect">
            <a:avLst/>
          </a:prstGeom>
          <a:noFill/>
        </p:spPr>
        <p:txBody>
          <a:bodyPr wrap="none" rtlCol="0">
            <a:spAutoFit/>
          </a:bodyPr>
          <a:lstStyle/>
          <a:p>
            <a:r>
              <a:rPr lang="en-US" dirty="0" smtClean="0"/>
              <a:t>Adoption</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err="1" smtClean="0">
                <a:latin typeface="Times New Roman" pitchFamily="18" charset="0"/>
                <a:cs typeface="Times New Roman" pitchFamily="18" charset="0"/>
              </a:rPr>
              <a:t>Smartboard</a:t>
            </a:r>
            <a:endParaRPr lang="en-US" dirty="0">
              <a:latin typeface="Times New Roman" pitchFamily="18" charset="0"/>
              <a:cs typeface="Times New Roman" pitchFamily="18" charset="0"/>
            </a:endParaRPr>
          </a:p>
        </p:txBody>
      </p:sp>
      <p:pic>
        <p:nvPicPr>
          <p:cNvPr id="20482" name="Picture 2" descr="C:\Users\Robert\Desktop\SMARTBoard_1_1.jpg"/>
          <p:cNvPicPr>
            <a:picLocks noGrp="1" noChangeAspect="1" noChangeArrowheads="1"/>
          </p:cNvPicPr>
          <p:nvPr>
            <p:ph idx="1"/>
          </p:nvPr>
        </p:nvPicPr>
        <p:blipFill>
          <a:blip r:embed="rId3" cstate="print"/>
          <a:srcRect/>
          <a:stretch>
            <a:fillRect/>
          </a:stretch>
        </p:blipFill>
        <p:spPr>
          <a:xfrm>
            <a:off x="1371600" y="3124200"/>
            <a:ext cx="6316663" cy="3505200"/>
          </a:xfrm>
        </p:spPr>
      </p:pic>
      <p:sp>
        <p:nvSpPr>
          <p:cNvPr id="20484" name="Text Box 4"/>
          <p:cNvSpPr txBox="1">
            <a:spLocks noChangeArrowheads="1"/>
          </p:cNvSpPr>
          <p:nvPr/>
        </p:nvSpPr>
        <p:spPr bwMode="auto">
          <a:xfrm>
            <a:off x="381000" y="1371600"/>
            <a:ext cx="8584209" cy="1569660"/>
          </a:xfrm>
          <a:prstGeom prst="rect">
            <a:avLst/>
          </a:prstGeom>
          <a:noFill/>
          <a:ln w="9525">
            <a:noFill/>
            <a:miter lim="800000"/>
            <a:headEnd/>
            <a:tailEnd/>
          </a:ln>
          <a:effectLst/>
        </p:spPr>
        <p:txBody>
          <a:bodyPr wrap="none">
            <a:spAutoFit/>
          </a:bodyPr>
          <a:lstStyle/>
          <a:p>
            <a:r>
              <a:rPr lang="en-US" sz="2400" dirty="0">
                <a:latin typeface="Times New Roman" pitchFamily="18" charset="0"/>
                <a:cs typeface="Times New Roman" pitchFamily="18" charset="0"/>
              </a:rPr>
              <a:t>The term </a:t>
            </a:r>
            <a:r>
              <a:rPr lang="en-US" sz="2400" i="1" dirty="0" err="1">
                <a:latin typeface="Times New Roman" pitchFamily="18" charset="0"/>
                <a:cs typeface="Times New Roman" pitchFamily="18" charset="0"/>
              </a:rPr>
              <a:t>smartboard</a:t>
            </a:r>
            <a:r>
              <a:rPr lang="en-US" sz="2400" i="1" dirty="0">
                <a:latin typeface="Times New Roman" pitchFamily="18" charset="0"/>
                <a:cs typeface="Times New Roman" pitchFamily="18" charset="0"/>
              </a:rPr>
              <a:t> </a:t>
            </a:r>
            <a:r>
              <a:rPr lang="en-US" sz="2400" dirty="0">
                <a:latin typeface="Times New Roman" pitchFamily="18" charset="0"/>
                <a:cs typeface="Times New Roman" pitchFamily="18" charset="0"/>
              </a:rPr>
              <a:t>usually refers to a specific brand of electronic </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Whiteboard made </a:t>
            </a:r>
            <a:r>
              <a:rPr lang="en-US" sz="2400" dirty="0">
                <a:latin typeface="Times New Roman" pitchFamily="18" charset="0"/>
                <a:cs typeface="Times New Roman" pitchFamily="18" charset="0"/>
              </a:rPr>
              <a:t>by the company SMART Technologies, but the </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term </a:t>
            </a:r>
            <a:r>
              <a:rPr lang="en-US" sz="2400" dirty="0">
                <a:latin typeface="Times New Roman" pitchFamily="18" charset="0"/>
                <a:cs typeface="Times New Roman" pitchFamily="18" charset="0"/>
              </a:rPr>
              <a:t>is increasingly being </a:t>
            </a:r>
            <a:r>
              <a:rPr lang="en-US" sz="2400" dirty="0" smtClean="0">
                <a:latin typeface="Times New Roman" pitchFamily="18" charset="0"/>
                <a:cs typeface="Times New Roman" pitchFamily="18" charset="0"/>
              </a:rPr>
              <a:t>used </a:t>
            </a:r>
            <a:r>
              <a:rPr lang="en-US" sz="2400" dirty="0">
                <a:latin typeface="Times New Roman" pitchFamily="18" charset="0"/>
                <a:cs typeface="Times New Roman" pitchFamily="18" charset="0"/>
              </a:rPr>
              <a:t>to refer to any brand of electronic </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whiteboard</a:t>
            </a:r>
            <a:r>
              <a:rPr lang="en-US" sz="2400" dirty="0">
                <a:latin typeface="Times New Roman" pitchFamily="18" charset="0"/>
                <a:cs typeface="Times New Roman" pitchFamily="18" charset="0"/>
              </a:rPr>
              <a: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Times New Roman" pitchFamily="18" charset="0"/>
                <a:cs typeface="Times New Roman" pitchFamily="18" charset="0"/>
              </a:rPr>
              <a:t>Smartboard</a:t>
            </a:r>
            <a:endParaRPr lang="en-US" dirty="0">
              <a:latin typeface="Times New Roman" pitchFamily="18" charset="0"/>
              <a:cs typeface="Times New Roman" pitchFamily="18" charset="0"/>
            </a:endParaRPr>
          </a:p>
        </p:txBody>
      </p:sp>
      <p:pic>
        <p:nvPicPr>
          <p:cNvPr id="4" name="Content Placeholder 3" descr="display_thumb.jpg"/>
          <p:cNvPicPr>
            <a:picLocks noGrp="1" noChangeAspect="1"/>
          </p:cNvPicPr>
          <p:nvPr>
            <p:ph idx="1"/>
          </p:nvPr>
        </p:nvPicPr>
        <p:blipFill>
          <a:blip r:embed="rId3" cstate="print"/>
          <a:stretch>
            <a:fillRect/>
          </a:stretch>
        </p:blipFill>
        <p:spPr>
          <a:xfrm>
            <a:off x="1905000" y="1524000"/>
            <a:ext cx="5410200" cy="4191000"/>
          </a:xfrm>
        </p:spPr>
      </p:pic>
      <p:sp>
        <p:nvSpPr>
          <p:cNvPr id="7" name="TextBox 6"/>
          <p:cNvSpPr txBox="1"/>
          <p:nvPr/>
        </p:nvSpPr>
        <p:spPr>
          <a:xfrm>
            <a:off x="762000" y="6172200"/>
            <a:ext cx="7879145" cy="400110"/>
          </a:xfrm>
          <a:prstGeom prst="rect">
            <a:avLst/>
          </a:prstGeom>
          <a:noFill/>
        </p:spPr>
        <p:txBody>
          <a:bodyPr wrap="none" rtlCol="0">
            <a:spAutoFit/>
          </a:bodyPr>
          <a:lstStyle/>
          <a:p>
            <a:r>
              <a:rPr lang="en-US" sz="2000" dirty="0" smtClean="0">
                <a:latin typeface="Times New Roman" pitchFamily="18" charset="0"/>
                <a:cs typeface="Times New Roman" pitchFamily="18" charset="0"/>
              </a:rPr>
              <a:t>SMART introduced the first SMART Board interactive whiteboard in 1991</a:t>
            </a: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p:cNvSpPr>
          <p:nvPr>
            <p:ph type="title"/>
          </p:nvPr>
        </p:nvSpPr>
        <p:spPr bwMode="auto">
          <a:noFill/>
        </p:spPr>
        <p:txBody>
          <a:bodyPr wrap="square" lIns="91440" tIns="45720" rIns="91440" bIns="45720" numCol="1" anchorCtr="0" compatLnSpc="1">
            <a:prstTxWarp prst="textNoShape">
              <a:avLst/>
            </a:prstTxWarp>
            <a:normAutofit fontScale="90000"/>
          </a:bodyPr>
          <a:lstStyle/>
          <a:p>
            <a:r>
              <a:rPr lang="en-US" sz="3700" dirty="0" smtClean="0">
                <a:ln>
                  <a:noFill/>
                </a:ln>
                <a:solidFill>
                  <a:schemeClr val="tx1"/>
                </a:solidFill>
                <a:effectLst/>
                <a:latin typeface="Times New Roman" pitchFamily="18" charset="0"/>
                <a:cs typeface="Times New Roman" pitchFamily="18" charset="0"/>
              </a:rPr>
              <a:t>2001 SMART boards begin to make their mark on education </a:t>
            </a:r>
          </a:p>
        </p:txBody>
      </p:sp>
      <p:sp>
        <p:nvSpPr>
          <p:cNvPr id="44035" name="Rectangle 3"/>
          <p:cNvSpPr>
            <a:spLocks noGrp="1"/>
          </p:cNvSpPr>
          <p:nvPr>
            <p:ph type="body" idx="1"/>
          </p:nvPr>
        </p:nvSpPr>
        <p:spPr/>
        <p:txBody>
          <a:bodyPr/>
          <a:lstStyle/>
          <a:p>
            <a:r>
              <a:rPr lang="en-US" dirty="0" smtClean="0">
                <a:latin typeface="Times New Roman" pitchFamily="18" charset="0"/>
                <a:cs typeface="Times New Roman" pitchFamily="18" charset="0"/>
              </a:rPr>
              <a:t>Today, as technology is offering teachers a host of options: E-mail, the Internet, electronic grade books, and course websites. </a:t>
            </a:r>
            <a:endParaRPr lang="en-US" dirty="0" smtClean="0">
              <a:latin typeface="Times New Roman" pitchFamily="18" charset="0"/>
              <a:cs typeface="Times New Roman" pitchFamily="18" charset="0"/>
            </a:endParaRPr>
          </a:p>
        </p:txBody>
      </p:sp>
      <p:pic>
        <p:nvPicPr>
          <p:cNvPr id="44036" name="Picture 4" descr="Index_Steph"/>
          <p:cNvPicPr>
            <a:picLocks noChangeAspect="1" noChangeArrowheads="1"/>
          </p:cNvPicPr>
          <p:nvPr/>
        </p:nvPicPr>
        <p:blipFill>
          <a:blip r:embed="rId3" cstate="print"/>
          <a:srcRect/>
          <a:stretch>
            <a:fillRect/>
          </a:stretch>
        </p:blipFill>
        <p:spPr bwMode="auto">
          <a:xfrm>
            <a:off x="2667000" y="2971800"/>
            <a:ext cx="2833687" cy="32385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Times New Roman" pitchFamily="18" charset="0"/>
                <a:cs typeface="Times New Roman" pitchFamily="18" charset="0"/>
              </a:rPr>
              <a:t>Smartboard</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447800"/>
            <a:ext cx="8229600" cy="4708525"/>
          </a:xfrm>
        </p:spPr>
        <p:txBody>
          <a:bodyPr/>
          <a:lstStyle/>
          <a:p>
            <a:r>
              <a:rPr lang="en-US" dirty="0" smtClean="0">
                <a:latin typeface="Times New Roman" pitchFamily="18" charset="0"/>
                <a:cs typeface="Times New Roman" pitchFamily="18" charset="0"/>
              </a:rPr>
              <a:t>Note taking </a:t>
            </a:r>
            <a:r>
              <a:rPr lang="en-US" dirty="0" smtClean="0">
                <a:latin typeface="Times New Roman" pitchFamily="18" charset="0"/>
                <a:cs typeface="Times New Roman" pitchFamily="18" charset="0"/>
              </a:rPr>
              <a:t>and Brainstorming   </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Games</a:t>
            </a:r>
          </a:p>
          <a:p>
            <a:r>
              <a:rPr lang="en-US" dirty="0" smtClean="0">
                <a:latin typeface="Times New Roman" pitchFamily="18" charset="0"/>
                <a:cs typeface="Times New Roman" pitchFamily="18" charset="0"/>
              </a:rPr>
              <a:t>United </a:t>
            </a:r>
            <a:r>
              <a:rPr lang="en-US" dirty="0" smtClean="0">
                <a:latin typeface="Times New Roman" pitchFamily="18" charset="0"/>
                <a:cs typeface="Times New Roman" pitchFamily="18" charset="0"/>
              </a:rPr>
              <a:t>Streaming </a:t>
            </a:r>
            <a:r>
              <a:rPr lang="en-US" dirty="0" smtClean="0">
                <a:latin typeface="Times New Roman" pitchFamily="18" charset="0"/>
                <a:cs typeface="Times New Roman" pitchFamily="18" charset="0"/>
              </a:rPr>
              <a:t> </a:t>
            </a:r>
          </a:p>
          <a:p>
            <a:r>
              <a:rPr lang="en-US" dirty="0" smtClean="0">
                <a:latin typeface="Times New Roman" pitchFamily="18" charset="0"/>
                <a:cs typeface="Times New Roman" pitchFamily="18" charset="0"/>
              </a:rPr>
              <a:t>Interactive Flannel Board </a:t>
            </a:r>
            <a:r>
              <a:rPr lang="en-US"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Click-and-Drag activities </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Interactive worksheets   </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Board Games </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Graphic Organizers </a:t>
            </a:r>
            <a:r>
              <a:rPr lang="en-US" dirty="0" smtClean="0">
                <a:latin typeface="Times New Roman" pitchFamily="18" charset="0"/>
                <a:cs typeface="Times New Roman" pitchFamily="18" charset="0"/>
              </a:rPr>
              <a:t> </a:t>
            </a:r>
          </a:p>
          <a:p>
            <a:r>
              <a:rPr lang="en-US" dirty="0" smtClean="0">
                <a:latin typeface="Times New Roman" pitchFamily="18" charset="0"/>
                <a:cs typeface="Times New Roman" pitchFamily="18" charset="0"/>
              </a:rPr>
              <a:t>Interactive Websites </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PowerPoint Presentations </a:t>
            </a:r>
          </a:p>
          <a:p>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err="1" smtClean="0">
                <a:latin typeface="Times New Roman" pitchFamily="18" charset="0"/>
                <a:cs typeface="Times New Roman" pitchFamily="18" charset="0"/>
              </a:rPr>
              <a:t>Smartboard</a:t>
            </a:r>
            <a:endParaRPr lang="en-US" dirty="0">
              <a:latin typeface="Times New Roman" pitchFamily="18" charset="0"/>
              <a:cs typeface="Times New Roman" pitchFamily="18" charset="0"/>
            </a:endParaRPr>
          </a:p>
        </p:txBody>
      </p:sp>
      <p:sp>
        <p:nvSpPr>
          <p:cNvPr id="19458" name="Content Placeholder 2"/>
          <p:cNvSpPr>
            <a:spLocks noGrp="1"/>
          </p:cNvSpPr>
          <p:nvPr>
            <p:ph idx="1"/>
          </p:nvPr>
        </p:nvSpPr>
        <p:spPr/>
        <p:txBody>
          <a:bodyPr/>
          <a:lstStyle/>
          <a:p>
            <a:r>
              <a:rPr lang="en-US" dirty="0" smtClean="0">
                <a:latin typeface="Times New Roman" pitchFamily="18" charset="0"/>
                <a:cs typeface="Times New Roman" pitchFamily="18" charset="0"/>
              </a:rPr>
              <a:t>Most </a:t>
            </a:r>
            <a:r>
              <a:rPr lang="en-US" dirty="0" err="1" smtClean="0">
                <a:latin typeface="Times New Roman" pitchFamily="18" charset="0"/>
                <a:cs typeface="Times New Roman" pitchFamily="18" charset="0"/>
              </a:rPr>
              <a:t>smartboards</a:t>
            </a:r>
            <a:r>
              <a:rPr lang="en-US" dirty="0" smtClean="0">
                <a:latin typeface="Times New Roman" pitchFamily="18" charset="0"/>
                <a:cs typeface="Times New Roman" pitchFamily="18" charset="0"/>
              </a:rPr>
              <a:t> have the same features, allowing users to input data through the use of plastic pens that contain no ink, the user's hands, a wireless mouse or pointing device. The software for the </a:t>
            </a:r>
            <a:r>
              <a:rPr lang="en-US" dirty="0" err="1" smtClean="0">
                <a:latin typeface="Times New Roman" pitchFamily="18" charset="0"/>
                <a:cs typeface="Times New Roman" pitchFamily="18" charset="0"/>
              </a:rPr>
              <a:t>smartboard</a:t>
            </a:r>
            <a:r>
              <a:rPr lang="en-US" dirty="0" smtClean="0">
                <a:latin typeface="Times New Roman" pitchFamily="18" charset="0"/>
                <a:cs typeface="Times New Roman" pitchFamily="18" charset="0"/>
              </a:rPr>
              <a:t> is loaded onto a local computer or network, where </a:t>
            </a:r>
            <a:r>
              <a:rPr lang="en-US" dirty="0" err="1" smtClean="0">
                <a:latin typeface="Times New Roman" pitchFamily="18" charset="0"/>
                <a:cs typeface="Times New Roman" pitchFamily="18" charset="0"/>
              </a:rPr>
              <a:t>smartboard</a:t>
            </a:r>
            <a:r>
              <a:rPr lang="en-US" dirty="0" smtClean="0">
                <a:latin typeface="Times New Roman" pitchFamily="18" charset="0"/>
                <a:cs typeface="Times New Roman" pitchFamily="18" charset="0"/>
              </a:rPr>
              <a:t>-compatible software can then be called upon for use on the screen.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normAutofit fontScale="90000"/>
          </a:bodyPr>
          <a:lstStyle/>
          <a:p>
            <a:r>
              <a:rPr lang="en-US" i="1" dirty="0" smtClean="0"/>
              <a:t/>
            </a:r>
            <a:br>
              <a:rPr lang="en-US" i="1" dirty="0" smtClean="0"/>
            </a:br>
            <a:r>
              <a:rPr lang="en-US" i="1" dirty="0" smtClean="0">
                <a:latin typeface="Times New Roman" pitchFamily="18" charset="0"/>
                <a:cs typeface="Times New Roman" pitchFamily="18" charset="0"/>
              </a:rPr>
              <a:t>New solutions make global collaboration easy and cost effective</a:t>
            </a:r>
            <a:r>
              <a:rPr lang="en-US" dirty="0" smtClean="0"/>
              <a:t/>
            </a:r>
            <a:br>
              <a:rPr lang="en-US" dirty="0" smtClean="0"/>
            </a:br>
            <a:endParaRPr lang="en-US" dirty="0"/>
          </a:p>
        </p:txBody>
      </p:sp>
      <p:sp>
        <p:nvSpPr>
          <p:cNvPr id="3" name="Content Placeholder 2"/>
          <p:cNvSpPr>
            <a:spLocks noGrp="1"/>
          </p:cNvSpPr>
          <p:nvPr>
            <p:ph idx="1"/>
          </p:nvPr>
        </p:nvSpPr>
        <p:spPr/>
        <p:txBody>
          <a:bodyPr/>
          <a:lstStyle/>
          <a:p>
            <a:endParaRPr lang="en-US" b="1" dirty="0" smtClean="0"/>
          </a:p>
          <a:p>
            <a:r>
              <a:rPr lang="en-US" dirty="0" smtClean="0">
                <a:latin typeface="Times New Roman" pitchFamily="18" charset="0"/>
                <a:cs typeface="Times New Roman" pitchFamily="18" charset="0"/>
              </a:rPr>
              <a:t>New SMART business solutions enhance meeting experiences</a:t>
            </a:r>
          </a:p>
          <a:p>
            <a:r>
              <a:rPr lang="en-US" dirty="0" smtClean="0">
                <a:latin typeface="Times New Roman" pitchFamily="18" charset="0"/>
                <a:cs typeface="Times New Roman" pitchFamily="18" charset="0"/>
              </a:rPr>
              <a:t>SMART Technologies announces its new SMART business solutions, comprising integrated hardware and software products developed specifically to provide customers with easy-to-use tools that improve collaboration in interactive meeting spaces.</a:t>
            </a:r>
          </a:p>
          <a:p>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Times New Roman" pitchFamily="18" charset="0"/>
                <a:cs typeface="Times New Roman" pitchFamily="18" charset="0"/>
              </a:rPr>
              <a:t>Smartboard</a:t>
            </a:r>
            <a:endParaRPr lang="en-US" dirty="0"/>
          </a:p>
        </p:txBody>
      </p:sp>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The </a:t>
            </a:r>
            <a:r>
              <a:rPr lang="en-US" dirty="0" err="1" smtClean="0">
                <a:latin typeface="Times New Roman" pitchFamily="18" charset="0"/>
                <a:cs typeface="Times New Roman" pitchFamily="18" charset="0"/>
              </a:rPr>
              <a:t>Smartboard</a:t>
            </a:r>
            <a:r>
              <a:rPr lang="en-US" dirty="0" smtClean="0">
                <a:latin typeface="Times New Roman" pitchFamily="18" charset="0"/>
                <a:cs typeface="Times New Roman" pitchFamily="18" charset="0"/>
              </a:rPr>
              <a:t> is a wonderful tool to use with your students. </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It </a:t>
            </a:r>
            <a:r>
              <a:rPr lang="en-US" dirty="0" smtClean="0">
                <a:latin typeface="Times New Roman" pitchFamily="18" charset="0"/>
                <a:cs typeface="Times New Roman" pitchFamily="18" charset="0"/>
              </a:rPr>
              <a:t>is great </a:t>
            </a:r>
            <a:r>
              <a:rPr lang="en-US" dirty="0" smtClean="0">
                <a:latin typeface="Times New Roman" pitchFamily="18" charset="0"/>
                <a:cs typeface="Times New Roman" pitchFamily="18" charset="0"/>
              </a:rPr>
              <a:t>for whole </a:t>
            </a:r>
            <a:r>
              <a:rPr lang="en-US" dirty="0" smtClean="0">
                <a:latin typeface="Times New Roman" pitchFamily="18" charset="0"/>
                <a:cs typeface="Times New Roman" pitchFamily="18" charset="0"/>
              </a:rPr>
              <a:t>group, guided practice, and independent practice exercises. </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You </a:t>
            </a:r>
            <a:r>
              <a:rPr lang="en-US" dirty="0" smtClean="0">
                <a:latin typeface="Times New Roman" pitchFamily="18" charset="0"/>
                <a:cs typeface="Times New Roman" pitchFamily="18" charset="0"/>
              </a:rPr>
              <a:t>can </a:t>
            </a:r>
            <a:r>
              <a:rPr lang="en-US" dirty="0" smtClean="0">
                <a:latin typeface="Times New Roman" pitchFamily="18" charset="0"/>
                <a:cs typeface="Times New Roman" pitchFamily="18" charset="0"/>
              </a:rPr>
              <a:t>also use </a:t>
            </a:r>
            <a:r>
              <a:rPr lang="en-US" dirty="0" smtClean="0">
                <a:latin typeface="Times New Roman" pitchFamily="18" charset="0"/>
                <a:cs typeface="Times New Roman" pitchFamily="18" charset="0"/>
              </a:rPr>
              <a:t>the </a:t>
            </a:r>
            <a:r>
              <a:rPr lang="en-US" dirty="0" err="1" smtClean="0">
                <a:latin typeface="Times New Roman" pitchFamily="18" charset="0"/>
                <a:cs typeface="Times New Roman" pitchFamily="18" charset="0"/>
              </a:rPr>
              <a:t>Smartboard</a:t>
            </a:r>
            <a:r>
              <a:rPr lang="en-US" dirty="0" smtClean="0">
                <a:latin typeface="Times New Roman" pitchFamily="18" charset="0"/>
                <a:cs typeface="Times New Roman" pitchFamily="18" charset="0"/>
              </a:rPr>
              <a:t> as a center activity.</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latin typeface="Times New Roman" pitchFamily="18" charset="0"/>
                <a:cs typeface="Times New Roman" pitchFamily="18" charset="0"/>
              </a:rPr>
              <a:t>Conclusion</a:t>
            </a:r>
            <a:endParaRPr lang="en-US" dirty="0">
              <a:latin typeface="Times New Roman" pitchFamily="18" charset="0"/>
              <a:cs typeface="Times New Roman" pitchFamily="18" charset="0"/>
            </a:endParaRPr>
          </a:p>
        </p:txBody>
      </p:sp>
      <p:sp>
        <p:nvSpPr>
          <p:cNvPr id="22530" name="Content Placeholder 2"/>
          <p:cNvSpPr>
            <a:spLocks noGrp="1"/>
          </p:cNvSpPr>
          <p:nvPr>
            <p:ph idx="1"/>
          </p:nvPr>
        </p:nvSpPr>
        <p:spPr/>
        <p:txBody>
          <a:bodyPr/>
          <a:lstStyle/>
          <a:p>
            <a:r>
              <a:rPr lang="en-US" dirty="0" smtClean="0">
                <a:latin typeface="Times New Roman" pitchFamily="18" charset="0"/>
                <a:cs typeface="Times New Roman" pitchFamily="18" charset="0"/>
              </a:rPr>
              <a:t>As </a:t>
            </a:r>
            <a:r>
              <a:rPr lang="en-US" dirty="0" smtClean="0">
                <a:latin typeface="Times New Roman" pitchFamily="18" charset="0"/>
                <a:cs typeface="Times New Roman" pitchFamily="18" charset="0"/>
              </a:rPr>
              <a:t>you can see by this presentation, one of the tools for teaching students has evolved from the traditional blackboard to the high tech smart board.  </a:t>
            </a:r>
          </a:p>
          <a:p>
            <a:r>
              <a:rPr lang="en-US" dirty="0" smtClean="0">
                <a:latin typeface="Times New Roman" pitchFamily="18" charset="0"/>
                <a:cs typeface="Times New Roman" pitchFamily="18" charset="0"/>
              </a:rPr>
              <a:t>The blackboard were cheap to produce, but later they found health hazards related to the dust produced from the chalk.</a:t>
            </a:r>
          </a:p>
          <a:p>
            <a:r>
              <a:rPr lang="en-US" dirty="0" smtClean="0">
                <a:latin typeface="Times New Roman" pitchFamily="18" charset="0"/>
                <a:cs typeface="Times New Roman" pitchFamily="18" charset="0"/>
              </a:rPr>
              <a:t>The </a:t>
            </a:r>
            <a:r>
              <a:rPr lang="en-US" dirty="0" err="1" smtClean="0">
                <a:latin typeface="Times New Roman" pitchFamily="18" charset="0"/>
                <a:cs typeface="Times New Roman" pitchFamily="18" charset="0"/>
              </a:rPr>
              <a:t>smartboard</a:t>
            </a:r>
            <a:r>
              <a:rPr lang="en-US" dirty="0" smtClean="0">
                <a:latin typeface="Times New Roman" pitchFamily="18" charset="0"/>
                <a:cs typeface="Times New Roman" pitchFamily="18" charset="0"/>
              </a:rPr>
              <a:t> was the answer to every problem.  This invention was reliable, clean and adaptable to any situation.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auto"/>
        <p:txBody>
          <a:bodyPr wrap="square" lIns="91440" tIns="45720" rIns="91440" bIns="45720" numCol="1" anchorCtr="0" compatLnSpc="1">
            <a:prstTxWarp prst="textNoShape">
              <a:avLst/>
            </a:prstTxWarp>
          </a:bodyPr>
          <a:lstStyle/>
          <a:p>
            <a:r>
              <a:rPr lang="en-US" smtClean="0">
                <a:ln>
                  <a:noFill/>
                </a:ln>
                <a:solidFill>
                  <a:schemeClr val="tx1"/>
                </a:solidFill>
                <a:effectLst>
                  <a:outerShdw blurRad="38100" dist="38100" dir="2700000" algn="tl">
                    <a:srgbClr val="69676D"/>
                  </a:outerShdw>
                </a:effectLst>
              </a:rPr>
              <a:t>References</a:t>
            </a:r>
          </a:p>
        </p:txBody>
      </p:sp>
      <p:sp>
        <p:nvSpPr>
          <p:cNvPr id="23554" name="Content Placeholder 2"/>
          <p:cNvSpPr>
            <a:spLocks noGrp="1"/>
          </p:cNvSpPr>
          <p:nvPr>
            <p:ph idx="1"/>
          </p:nvPr>
        </p:nvSpPr>
        <p:spPr/>
        <p:txBody>
          <a:bodyPr/>
          <a:lstStyle/>
          <a:p>
            <a:r>
              <a:rPr lang="en-US" sz="2000" dirty="0" smtClean="0">
                <a:latin typeface="Times New Roman" pitchFamily="18" charset="0"/>
                <a:cs typeface="Times New Roman" pitchFamily="18" charset="0"/>
              </a:rPr>
              <a:t>Ergo On Demand 2000-2010 retrieved February 5, 2010 from http://www.ergoindemand.com/index.html</a:t>
            </a:r>
          </a:p>
          <a:p>
            <a:r>
              <a:rPr lang="en-US" sz="2000" dirty="0" err="1" smtClean="0">
                <a:latin typeface="Times New Roman" pitchFamily="18" charset="0"/>
                <a:cs typeface="Times New Roman" pitchFamily="18" charset="0"/>
              </a:rPr>
              <a:t>Fernely</a:t>
            </a:r>
            <a:r>
              <a:rPr lang="en-US" sz="2000" dirty="0" smtClean="0">
                <a:latin typeface="Times New Roman" pitchFamily="18" charset="0"/>
                <a:cs typeface="Times New Roman" pitchFamily="18" charset="0"/>
              </a:rPr>
              <a:t> W. (2008) History of chalkboard retrieved February 5, 1020 from  http://ezinearticles.com/?History-of-the-Chalkboard&amp;id=1734217</a:t>
            </a:r>
          </a:p>
          <a:p>
            <a:r>
              <a:rPr lang="en-US" sz="2000" dirty="0" smtClean="0">
                <a:latin typeface="Times New Roman" pitchFamily="18" charset="0"/>
                <a:cs typeface="Times New Roman" pitchFamily="18" charset="0"/>
              </a:rPr>
              <a:t>Rogers, E. M. (2003). Diffusion of Innovations (5th ed.). New York: Free Press.</a:t>
            </a:r>
            <a:br>
              <a:rPr lang="en-US" sz="2000" dirty="0" smtClean="0">
                <a:latin typeface="Times New Roman" pitchFamily="18" charset="0"/>
                <a:cs typeface="Times New Roman" pitchFamily="18" charset="0"/>
              </a:rPr>
            </a:br>
            <a:r>
              <a:rPr lang="en-US" sz="2000" dirty="0" err="1" smtClean="0">
                <a:latin typeface="Times New Roman" pitchFamily="18" charset="0"/>
                <a:cs typeface="Times New Roman" pitchFamily="18" charset="0"/>
              </a:rPr>
              <a:t>Smartboard</a:t>
            </a:r>
            <a:r>
              <a:rPr lang="en-US" sz="2000" dirty="0" smtClean="0">
                <a:latin typeface="Times New Roman" pitchFamily="18" charset="0"/>
                <a:cs typeface="Times New Roman" pitchFamily="18" charset="0"/>
              </a:rPr>
              <a:t> interactive whiteboard (2009) retrieved from</a:t>
            </a:r>
            <a:r>
              <a:rPr lang="en-US" sz="2000" b="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http://en.wikipedia.org/wiki/SMART_Board_interactive_whiteboard</a:t>
            </a:r>
            <a:endParaRPr lang="en-US" sz="2000" b="1" dirty="0" smtClean="0">
              <a:latin typeface="Times New Roman" pitchFamily="18" charset="0"/>
              <a:cs typeface="Times New Roman" pitchFamily="18" charset="0"/>
            </a:endParaRPr>
          </a:p>
          <a:p>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auto"/>
        <p:txBody>
          <a:bodyPr wrap="square" lIns="91440" tIns="45720" rIns="91440" bIns="45720" numCol="1" anchorCtr="0" compatLnSpc="1">
            <a:prstTxWarp prst="textNoShape">
              <a:avLst/>
            </a:prstTxWarp>
          </a:bodyPr>
          <a:lstStyle/>
          <a:p>
            <a:r>
              <a:rPr lang="en-US" dirty="0" smtClean="0"/>
              <a:t>Early Chalkboard</a:t>
            </a:r>
            <a:endParaRPr lang="en-US" dirty="0" smtClean="0">
              <a:ln>
                <a:noFill/>
              </a:ln>
              <a:solidFill>
                <a:schemeClr val="tx1"/>
              </a:solidFill>
              <a:effectLst>
                <a:outerShdw blurRad="38100" dist="38100" dir="2700000" algn="tl">
                  <a:srgbClr val="69676D"/>
                </a:outerShdw>
              </a:effectLst>
            </a:endParaRPr>
          </a:p>
        </p:txBody>
      </p:sp>
      <p:pic>
        <p:nvPicPr>
          <p:cNvPr id="17412" name="Picture 4" descr="1830s_schoolroom"/>
          <p:cNvPicPr>
            <a:picLocks noChangeAspect="1" noChangeArrowheads="1"/>
          </p:cNvPicPr>
          <p:nvPr/>
        </p:nvPicPr>
        <p:blipFill>
          <a:blip r:embed="rId4" cstate="print"/>
          <a:srcRect/>
          <a:stretch>
            <a:fillRect/>
          </a:stretch>
        </p:blipFill>
        <p:spPr bwMode="auto">
          <a:xfrm>
            <a:off x="4724400" y="3276600"/>
            <a:ext cx="3586163" cy="2643188"/>
          </a:xfrm>
          <a:prstGeom prst="rect">
            <a:avLst/>
          </a:prstGeom>
          <a:noFill/>
        </p:spPr>
      </p:pic>
      <p:pic>
        <p:nvPicPr>
          <p:cNvPr id="17413" name="Picture 5" descr="early_chalkboard"/>
          <p:cNvPicPr>
            <a:picLocks noChangeAspect="1" noChangeArrowheads="1"/>
          </p:cNvPicPr>
          <p:nvPr/>
        </p:nvPicPr>
        <p:blipFill>
          <a:blip r:embed="rId5" cstate="print"/>
          <a:srcRect/>
          <a:stretch>
            <a:fillRect/>
          </a:stretch>
        </p:blipFill>
        <p:spPr bwMode="auto">
          <a:xfrm>
            <a:off x="457200" y="1524000"/>
            <a:ext cx="4114800" cy="3308350"/>
          </a:xfrm>
          <a:prstGeom prst="rect">
            <a:avLst/>
          </a:prstGeom>
          <a:noFill/>
        </p:spPr>
      </p:pic>
      <p:pic>
        <p:nvPicPr>
          <p:cNvPr id="5" name="ChangeMetadata.wav">
            <a:hlinkClick r:id="" action="ppaction://media"/>
          </p:cNvPr>
          <p:cNvPicPr>
            <a:picLocks noRot="1" noChangeAspect="1"/>
          </p:cNvPicPr>
          <p:nvPr>
            <a:wavAudioFile r:embed="rId1" name="ChangeMetadata.wav"/>
          </p:nvPr>
        </p:nvPicPr>
        <p:blipFill>
          <a:blip r:embed="rId6" cstate="print"/>
          <a:stretch>
            <a:fillRect/>
          </a:stretch>
        </p:blipFill>
        <p:spPr>
          <a:xfrm>
            <a:off x="4953000" y="27432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51"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latin typeface="Times New Roman" pitchFamily="18" charset="0"/>
                <a:cs typeface="Times New Roman" pitchFamily="18" charset="0"/>
              </a:rPr>
              <a:t>In the </a:t>
            </a:r>
            <a:r>
              <a:rPr lang="en-US" dirty="0" smtClean="0">
                <a:latin typeface="Times New Roman" pitchFamily="18" charset="0"/>
                <a:cs typeface="Times New Roman" pitchFamily="18" charset="0"/>
              </a:rPr>
              <a:t>Beginning</a:t>
            </a:r>
            <a:endParaRPr lang="en-US" dirty="0">
              <a:latin typeface="Times New Roman" pitchFamily="18" charset="0"/>
              <a:cs typeface="Times New Roman" pitchFamily="18" charset="0"/>
            </a:endParaRPr>
          </a:p>
        </p:txBody>
      </p:sp>
      <p:sp>
        <p:nvSpPr>
          <p:cNvPr id="14338" name="Content Placeholder 2"/>
          <p:cNvSpPr>
            <a:spLocks noGrp="1"/>
          </p:cNvSpPr>
          <p:nvPr>
            <p:ph idx="1"/>
          </p:nvPr>
        </p:nvSpPr>
        <p:spPr/>
        <p:txBody>
          <a:bodyPr/>
          <a:lstStyle/>
          <a:p>
            <a:pPr>
              <a:buFont typeface="Wingdings 2" pitchFamily="18" charset="2"/>
              <a:buNone/>
            </a:pPr>
            <a:r>
              <a:rPr lang="en-US" dirty="0" smtClean="0">
                <a:latin typeface="Times New Roman" pitchFamily="18" charset="0"/>
                <a:cs typeface="Times New Roman" pitchFamily="18" charset="0"/>
              </a:rPr>
              <a:t>In the past teachers used tradition blackboards and flip charts to explain the lessons.</a:t>
            </a:r>
          </a:p>
          <a:p>
            <a:endParaRPr lang="en-US" dirty="0" smtClean="0"/>
          </a:p>
        </p:txBody>
      </p:sp>
      <p:pic>
        <p:nvPicPr>
          <p:cNvPr id="14339" name="Picture 2"/>
          <p:cNvPicPr>
            <a:picLocks noChangeAspect="1" noChangeArrowheads="1"/>
          </p:cNvPicPr>
          <p:nvPr/>
        </p:nvPicPr>
        <p:blipFill>
          <a:blip r:embed="rId3" cstate="print"/>
          <a:srcRect/>
          <a:stretch>
            <a:fillRect/>
          </a:stretch>
        </p:blipFill>
        <p:spPr bwMode="auto">
          <a:xfrm>
            <a:off x="457200" y="2667000"/>
            <a:ext cx="3886200" cy="3886200"/>
          </a:xfrm>
          <a:prstGeom prst="rect">
            <a:avLst/>
          </a:prstGeom>
          <a:noFill/>
          <a:ln w="9525">
            <a:noFill/>
            <a:miter lim="800000"/>
            <a:headEnd/>
            <a:tailEnd/>
          </a:ln>
        </p:spPr>
      </p:pic>
      <p:pic>
        <p:nvPicPr>
          <p:cNvPr id="2050" name="Picture 2"/>
          <p:cNvPicPr>
            <a:picLocks noChangeAspect="1" noChangeArrowheads="1"/>
          </p:cNvPicPr>
          <p:nvPr/>
        </p:nvPicPr>
        <p:blipFill>
          <a:blip r:embed="rId4" cstate="print"/>
          <a:srcRect/>
          <a:stretch>
            <a:fillRect/>
          </a:stretch>
        </p:blipFill>
        <p:spPr bwMode="auto">
          <a:xfrm>
            <a:off x="4114800" y="3429000"/>
            <a:ext cx="4800600" cy="32146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latin typeface="Times New Roman" pitchFamily="18" charset="0"/>
                <a:cs typeface="Times New Roman" pitchFamily="18" charset="0"/>
              </a:rPr>
              <a:t>In the Beginning</a:t>
            </a:r>
            <a:endParaRPr lang="en-US" dirty="0">
              <a:latin typeface="Times New Roman" pitchFamily="18" charset="0"/>
              <a:cs typeface="Times New Roman" pitchFamily="18" charset="0"/>
            </a:endParaRPr>
          </a:p>
        </p:txBody>
      </p:sp>
      <p:sp>
        <p:nvSpPr>
          <p:cNvPr id="15364" name="Text Box 4"/>
          <p:cNvSpPr txBox="1">
            <a:spLocks noChangeArrowheads="1"/>
          </p:cNvSpPr>
          <p:nvPr/>
        </p:nvSpPr>
        <p:spPr bwMode="auto">
          <a:xfrm>
            <a:off x="228600" y="1600200"/>
            <a:ext cx="8520987" cy="1569660"/>
          </a:xfrm>
          <a:prstGeom prst="rect">
            <a:avLst/>
          </a:prstGeom>
          <a:noFill/>
          <a:ln w="9525">
            <a:noFill/>
            <a:miter lim="800000"/>
            <a:headEnd/>
            <a:tailEnd/>
          </a:ln>
          <a:effectLst/>
        </p:spPr>
        <p:txBody>
          <a:bodyPr wrap="none">
            <a:spAutoFit/>
          </a:bodyPr>
          <a:lstStyle/>
          <a:p>
            <a:r>
              <a:rPr lang="en-US" sz="2400" dirty="0">
                <a:latin typeface="Times New Roman" pitchFamily="18" charset="0"/>
                <a:cs typeface="Times New Roman" pitchFamily="18" charset="0"/>
              </a:rPr>
              <a:t>Walk into </a:t>
            </a:r>
            <a:r>
              <a:rPr lang="en-US" sz="2400" dirty="0" smtClean="0">
                <a:latin typeface="Times New Roman" pitchFamily="18" charset="0"/>
                <a:cs typeface="Times New Roman" pitchFamily="18" charset="0"/>
              </a:rPr>
              <a:t>any </a:t>
            </a:r>
            <a:r>
              <a:rPr lang="en-US" sz="2400" dirty="0">
                <a:latin typeface="Times New Roman" pitchFamily="18" charset="0"/>
                <a:cs typeface="Times New Roman" pitchFamily="18" charset="0"/>
              </a:rPr>
              <a:t>classroom and you will find one: </a:t>
            </a:r>
            <a:r>
              <a:rPr lang="en-US" sz="2400" dirty="0" smtClean="0">
                <a:latin typeface="Times New Roman" pitchFamily="18" charset="0"/>
                <a:cs typeface="Times New Roman" pitchFamily="18" charset="0"/>
              </a:rPr>
              <a:t>A </a:t>
            </a:r>
            <a:r>
              <a:rPr lang="en-US" sz="2400" dirty="0">
                <a:latin typeface="Times New Roman" pitchFamily="18" charset="0"/>
                <a:cs typeface="Times New Roman" pitchFamily="18" charset="0"/>
              </a:rPr>
              <a:t>dark green board </a:t>
            </a:r>
          </a:p>
          <a:p>
            <a:r>
              <a:rPr lang="en-US" sz="2400" dirty="0">
                <a:latin typeface="Times New Roman" pitchFamily="18" charset="0"/>
                <a:cs typeface="Times New Roman" pitchFamily="18" charset="0"/>
              </a:rPr>
              <a:t>on the wall, lined with pieces of chalk and felt erasers. </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Chalkboards</a:t>
            </a:r>
            <a:r>
              <a:rPr lang="en-US" sz="2400" dirty="0">
                <a:latin typeface="Times New Roman" pitchFamily="18" charset="0"/>
                <a:cs typeface="Times New Roman" pitchFamily="18" charset="0"/>
              </a:rPr>
              <a:t>, also </a:t>
            </a:r>
            <a:r>
              <a:rPr lang="en-US" sz="2400" dirty="0" smtClean="0">
                <a:latin typeface="Times New Roman" pitchFamily="18" charset="0"/>
                <a:cs typeface="Times New Roman" pitchFamily="18" charset="0"/>
              </a:rPr>
              <a:t>known </a:t>
            </a:r>
            <a:r>
              <a:rPr lang="en-US" sz="2400" dirty="0">
                <a:latin typeface="Times New Roman" pitchFamily="18" charset="0"/>
                <a:cs typeface="Times New Roman" pitchFamily="18" charset="0"/>
              </a:rPr>
              <a:t>as blackboards, have long been </a:t>
            </a:r>
            <a:r>
              <a:rPr lang="en-US" sz="2400" dirty="0" smtClean="0">
                <a:latin typeface="Times New Roman" pitchFamily="18" charset="0"/>
                <a:cs typeface="Times New Roman" pitchFamily="18" charset="0"/>
              </a:rPr>
              <a:t>a </a:t>
            </a:r>
            <a:r>
              <a:rPr lang="en-US" sz="2400" dirty="0">
                <a:latin typeface="Times New Roman" pitchFamily="18" charset="0"/>
                <a:cs typeface="Times New Roman" pitchFamily="18" charset="0"/>
              </a:rPr>
              <a:t>part of </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daily </a:t>
            </a:r>
            <a:r>
              <a:rPr lang="en-US" sz="2400" dirty="0">
                <a:latin typeface="Times New Roman" pitchFamily="18" charset="0"/>
                <a:cs typeface="Times New Roman" pitchFamily="18" charset="0"/>
              </a:rPr>
              <a:t>classroom life, </a:t>
            </a:r>
            <a:r>
              <a:rPr lang="en-US" sz="2400" dirty="0" smtClean="0">
                <a:latin typeface="Times New Roman" pitchFamily="18" charset="0"/>
                <a:cs typeface="Times New Roman" pitchFamily="18" charset="0"/>
              </a:rPr>
              <a:t>but </a:t>
            </a:r>
            <a:r>
              <a:rPr lang="en-US" sz="2400" dirty="0">
                <a:latin typeface="Times New Roman" pitchFamily="18" charset="0"/>
                <a:cs typeface="Times New Roman" pitchFamily="18" charset="0"/>
              </a:rPr>
              <a:t>just what is the history of the chalkboard? </a:t>
            </a:r>
          </a:p>
        </p:txBody>
      </p:sp>
      <p:pic>
        <p:nvPicPr>
          <p:cNvPr id="50177" name="Picture 1"/>
          <p:cNvPicPr>
            <a:picLocks noGrp="1" noChangeAspect="1" noChangeArrowheads="1"/>
          </p:cNvPicPr>
          <p:nvPr>
            <p:ph idx="1"/>
          </p:nvPr>
        </p:nvPicPr>
        <p:blipFill>
          <a:blip r:embed="rId3" cstate="print"/>
          <a:srcRect/>
          <a:stretch>
            <a:fillRect/>
          </a:stretch>
        </p:blipFill>
        <p:spPr bwMode="auto">
          <a:xfrm>
            <a:off x="2213824" y="3124200"/>
            <a:ext cx="4716351" cy="31845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dirty="0" smtClean="0">
                <a:latin typeface="Times New Roman" pitchFamily="18" charset="0"/>
                <a:cs typeface="Times New Roman" pitchFamily="18" charset="0"/>
              </a:rPr>
              <a:t>In the Beginning</a:t>
            </a:r>
            <a:endParaRPr lang="en-US" dirty="0" smtClean="0">
              <a:ln>
                <a:noFill/>
              </a:ln>
              <a:solidFill>
                <a:schemeClr val="tx1"/>
              </a:solidFill>
              <a:effectLst/>
              <a:latin typeface="Times New Roman" pitchFamily="18" charset="0"/>
              <a:cs typeface="Times New Roman" pitchFamily="18" charset="0"/>
            </a:endParaRPr>
          </a:p>
        </p:txBody>
      </p:sp>
      <p:sp>
        <p:nvSpPr>
          <p:cNvPr id="33795" name="Rectangle 3"/>
          <p:cNvSpPr>
            <a:spLocks noGrp="1"/>
          </p:cNvSpPr>
          <p:nvPr>
            <p:ph type="body" idx="1"/>
          </p:nvPr>
        </p:nvSpPr>
        <p:spPr>
          <a:xfrm>
            <a:off x="457200" y="1447800"/>
            <a:ext cx="8229600" cy="4708525"/>
          </a:xfrm>
        </p:spPr>
        <p:txBody>
          <a:bodyPr/>
          <a:lstStyle/>
          <a:p>
            <a:endParaRPr lang="en-US" dirty="0" smtClean="0"/>
          </a:p>
        </p:txBody>
      </p:sp>
      <p:pic>
        <p:nvPicPr>
          <p:cNvPr id="33796" name="Picture 4" descr="5_AppleWoman"/>
          <p:cNvPicPr>
            <a:picLocks noChangeAspect="1" noChangeArrowheads="1"/>
          </p:cNvPicPr>
          <p:nvPr/>
        </p:nvPicPr>
        <p:blipFill>
          <a:blip r:embed="rId3" cstate="print"/>
          <a:srcRect/>
          <a:stretch>
            <a:fillRect/>
          </a:stretch>
        </p:blipFill>
        <p:spPr bwMode="auto">
          <a:xfrm>
            <a:off x="4800600" y="2209800"/>
            <a:ext cx="3500438" cy="3700463"/>
          </a:xfrm>
          <a:prstGeom prst="rect">
            <a:avLst/>
          </a:prstGeom>
          <a:noFill/>
        </p:spPr>
      </p:pic>
      <p:sp>
        <p:nvSpPr>
          <p:cNvPr id="5" name="TextBox 4"/>
          <p:cNvSpPr txBox="1"/>
          <p:nvPr/>
        </p:nvSpPr>
        <p:spPr>
          <a:xfrm>
            <a:off x="457200" y="2057400"/>
            <a:ext cx="3733800" cy="4154984"/>
          </a:xfrm>
          <a:prstGeom prst="rect">
            <a:avLst/>
          </a:prstGeom>
          <a:noFill/>
        </p:spPr>
        <p:txBody>
          <a:bodyPr wrap="square" rtlCol="0">
            <a:spAutoFit/>
          </a:bodyPr>
          <a:lstStyle/>
          <a:p>
            <a:r>
              <a:rPr lang="en-US" sz="2400" dirty="0" smtClean="0">
                <a:latin typeface="Times New Roman" pitchFamily="18" charset="0"/>
                <a:cs typeface="Times New Roman" pitchFamily="18" charset="0"/>
              </a:rPr>
              <a:t>Blackboards, easels, corkboards and contemporary whiteboards may seem  to us to have always been  standard equipment in schoolrooms as well as business boardrooms, but none of these basic tools even existed in classrooms prior to 1801.</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dirty="0" smtClean="0">
                <a:latin typeface="Times New Roman" pitchFamily="18" charset="0"/>
                <a:cs typeface="Times New Roman" pitchFamily="18" charset="0"/>
              </a:rPr>
              <a:t>In the Beginning</a:t>
            </a:r>
            <a:endParaRPr lang="en-US" dirty="0" smtClean="0">
              <a:ln>
                <a:noFill/>
              </a:ln>
              <a:solidFill>
                <a:schemeClr val="tx1"/>
              </a:solidFill>
              <a:effectLst/>
              <a:latin typeface="Times New Roman" pitchFamily="18" charset="0"/>
              <a:cs typeface="Times New Roman" pitchFamily="18" charset="0"/>
            </a:endParaRPr>
          </a:p>
        </p:txBody>
      </p:sp>
      <p:sp>
        <p:nvSpPr>
          <p:cNvPr id="41987" name="Rectangle 3"/>
          <p:cNvSpPr>
            <a:spLocks noGrp="1"/>
          </p:cNvSpPr>
          <p:nvPr>
            <p:ph type="body" idx="1"/>
          </p:nvPr>
        </p:nvSpPr>
        <p:spPr/>
        <p:txBody>
          <a:bodyPr/>
          <a:lstStyle/>
          <a:p>
            <a:endParaRPr lang="en-US" dirty="0" smtClean="0"/>
          </a:p>
        </p:txBody>
      </p:sp>
      <p:pic>
        <p:nvPicPr>
          <p:cNvPr id="41988" name="Picture 4" descr="11_chalkboard_201"/>
          <p:cNvPicPr>
            <a:picLocks noChangeAspect="1" noChangeArrowheads="1"/>
          </p:cNvPicPr>
          <p:nvPr/>
        </p:nvPicPr>
        <p:blipFill>
          <a:blip r:embed="rId3" cstate="print"/>
          <a:srcRect/>
          <a:stretch>
            <a:fillRect/>
          </a:stretch>
        </p:blipFill>
        <p:spPr bwMode="auto">
          <a:xfrm>
            <a:off x="2362200" y="2286000"/>
            <a:ext cx="4572000" cy="3525838"/>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dirty="0" smtClean="0">
                <a:latin typeface="Times New Roman" pitchFamily="18" charset="0"/>
                <a:cs typeface="Times New Roman" pitchFamily="18" charset="0"/>
              </a:rPr>
              <a:t>In the Beginning</a:t>
            </a:r>
            <a:endParaRPr lang="en-US" dirty="0" smtClean="0">
              <a:ln>
                <a:noFill/>
              </a:ln>
              <a:solidFill>
                <a:schemeClr val="tx1"/>
              </a:solidFill>
              <a:effectLst/>
              <a:latin typeface="Times New Roman" pitchFamily="18" charset="0"/>
              <a:cs typeface="Times New Roman" pitchFamily="18" charset="0"/>
            </a:endParaRPr>
          </a:p>
        </p:txBody>
      </p:sp>
      <p:sp>
        <p:nvSpPr>
          <p:cNvPr id="35843" name="Rectangle 3"/>
          <p:cNvSpPr>
            <a:spLocks noGrp="1"/>
          </p:cNvSpPr>
          <p:nvPr>
            <p:ph type="body" idx="1"/>
          </p:nvPr>
        </p:nvSpPr>
        <p:spPr/>
        <p:txBody>
          <a:bodyPr/>
          <a:lstStyle/>
          <a:p>
            <a:r>
              <a:rPr lang="en-US" dirty="0" smtClean="0">
                <a:latin typeface="Times New Roman" pitchFamily="18" charset="0"/>
                <a:cs typeface="Times New Roman" pitchFamily="18" charset="0"/>
              </a:rPr>
              <a:t>Blackboards soon became equally important in business organizations, as well as in the fields of math and science, long before the materials were even invented from which whiteboards could be manufactured.</a:t>
            </a:r>
          </a:p>
        </p:txBody>
      </p:sp>
      <p:pic>
        <p:nvPicPr>
          <p:cNvPr id="35844" name="Picture 4" descr="einstein_blackboard"/>
          <p:cNvPicPr>
            <a:picLocks noChangeAspect="1" noChangeArrowheads="1"/>
          </p:cNvPicPr>
          <p:nvPr/>
        </p:nvPicPr>
        <p:blipFill>
          <a:blip r:embed="rId3" cstate="print"/>
          <a:srcRect/>
          <a:stretch>
            <a:fillRect/>
          </a:stretch>
        </p:blipFill>
        <p:spPr bwMode="auto">
          <a:xfrm>
            <a:off x="5334000" y="3962400"/>
            <a:ext cx="3352800" cy="2293938"/>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dirty="0" smtClean="0">
                <a:latin typeface="Times New Roman" pitchFamily="18" charset="0"/>
                <a:cs typeface="Times New Roman" pitchFamily="18" charset="0"/>
              </a:rPr>
              <a:t>In the Beginning</a:t>
            </a:r>
            <a:endParaRPr lang="en-US" dirty="0" smtClean="0">
              <a:ln>
                <a:noFill/>
              </a:ln>
              <a:solidFill>
                <a:schemeClr val="tx1"/>
              </a:solidFill>
              <a:effectLst/>
              <a:latin typeface="Times New Roman" pitchFamily="18" charset="0"/>
              <a:cs typeface="Times New Roman" pitchFamily="18" charset="0"/>
            </a:endParaRPr>
          </a:p>
        </p:txBody>
      </p:sp>
      <p:sp>
        <p:nvSpPr>
          <p:cNvPr id="39939" name="Rectangle 3"/>
          <p:cNvSpPr>
            <a:spLocks noGrp="1"/>
          </p:cNvSpPr>
          <p:nvPr>
            <p:ph type="body" idx="1"/>
          </p:nvPr>
        </p:nvSpPr>
        <p:spPr/>
        <p:txBody>
          <a:bodyPr/>
          <a:lstStyle/>
          <a:p>
            <a:r>
              <a:rPr lang="en-US" dirty="0" smtClean="0">
                <a:latin typeface="Times New Roman" pitchFamily="18" charset="0"/>
                <a:cs typeface="Times New Roman" pitchFamily="18" charset="0"/>
              </a:rPr>
              <a:t>Despite the industry and marketing pressure to transition to whiteboards, the chalk presentation board continues to be a favorite tool in schools, universities, and homes. </a:t>
            </a:r>
            <a:endParaRPr lang="en-US" dirty="0" smtClean="0">
              <a:latin typeface="Times New Roman" pitchFamily="18" charset="0"/>
              <a:cs typeface="Times New Roman" pitchFamily="18" charset="0"/>
            </a:endParaRPr>
          </a:p>
        </p:txBody>
      </p:sp>
      <p:pic>
        <p:nvPicPr>
          <p:cNvPr id="1026" name="Picture 2" descr="C:\Users\Robert\Pictures\Microsoft Clip Organizer\j0439484.jpg"/>
          <p:cNvPicPr>
            <a:picLocks noChangeAspect="1" noChangeArrowheads="1"/>
          </p:cNvPicPr>
          <p:nvPr/>
        </p:nvPicPr>
        <p:blipFill>
          <a:blip r:embed="rId3" cstate="print"/>
          <a:srcRect/>
          <a:stretch>
            <a:fillRect/>
          </a:stretch>
        </p:blipFill>
        <p:spPr bwMode="auto">
          <a:xfrm>
            <a:off x="2133600" y="3505200"/>
            <a:ext cx="4648200" cy="3112634"/>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p:cNvSpPr>
          <p:nvPr>
            <p:ph type="title"/>
          </p:nvPr>
        </p:nvSpPr>
        <p:spPr bwMode="auto">
          <a:noFill/>
        </p:spPr>
        <p:txBody>
          <a:bodyPr wrap="square" lIns="91440" tIns="45720" rIns="91440" bIns="45720" numCol="1" anchorCtr="0" compatLnSpc="1">
            <a:prstTxWarp prst="textNoShape">
              <a:avLst/>
            </a:prstTxWarp>
            <a:normAutofit fontScale="90000"/>
          </a:bodyPr>
          <a:lstStyle/>
          <a:p>
            <a:r>
              <a:rPr lang="en-US" sz="3700" dirty="0" smtClean="0">
                <a:ln>
                  <a:noFill/>
                </a:ln>
                <a:solidFill>
                  <a:schemeClr val="tx1"/>
                </a:solidFill>
                <a:effectLst/>
                <a:latin typeface="Times New Roman" pitchFamily="18" charset="0"/>
                <a:cs typeface="Times New Roman" pitchFamily="18" charset="0"/>
              </a:rPr>
              <a:t>1990 Whiteboards begin to erase the chalkboard from schools</a:t>
            </a:r>
          </a:p>
        </p:txBody>
      </p:sp>
      <p:sp>
        <p:nvSpPr>
          <p:cNvPr id="46083" name="Rectangle 3"/>
          <p:cNvSpPr>
            <a:spLocks noGrp="1"/>
          </p:cNvSpPr>
          <p:nvPr>
            <p:ph type="body" idx="1"/>
          </p:nvPr>
        </p:nvSpPr>
        <p:spPr/>
        <p:txBody>
          <a:bodyPr/>
          <a:lstStyle/>
          <a:p>
            <a:r>
              <a:rPr lang="en-US" dirty="0" smtClean="0">
                <a:latin typeface="Times New Roman" pitchFamily="18" charset="0"/>
                <a:cs typeface="Times New Roman" pitchFamily="18" charset="0"/>
              </a:rPr>
              <a:t>Businesses have been widely using whiteboards (aka marker boards) since the early 1980s</a:t>
            </a:r>
          </a:p>
          <a:p>
            <a:r>
              <a:rPr lang="en-US" dirty="0" smtClean="0">
                <a:latin typeface="Times New Roman" pitchFamily="18" charset="0"/>
                <a:cs typeface="Times New Roman" pitchFamily="18" charset="0"/>
              </a:rPr>
              <a:t>In the 1990's whiteboards began appearing in classrooms, but only in small numbers. </a:t>
            </a:r>
          </a:p>
          <a:p>
            <a:r>
              <a:rPr lang="en-US" dirty="0" smtClean="0">
                <a:latin typeface="Times New Roman" pitchFamily="18" charset="0"/>
                <a:cs typeface="Times New Roman" pitchFamily="18" charset="0"/>
              </a:rPr>
              <a:t>By the late 1990's, nearly 21% of all American schools converted from chalkboards to whiteboards</a:t>
            </a:r>
          </a:p>
        </p:txBody>
      </p:sp>
      <p:pic>
        <p:nvPicPr>
          <p:cNvPr id="46084" name="Picture 4" descr="story"/>
          <p:cNvPicPr>
            <a:picLocks noChangeAspect="1" noChangeArrowheads="1"/>
          </p:cNvPicPr>
          <p:nvPr/>
        </p:nvPicPr>
        <p:blipFill>
          <a:blip r:embed="rId3" cstate="print"/>
          <a:srcRect/>
          <a:stretch>
            <a:fillRect/>
          </a:stretch>
        </p:blipFill>
        <p:spPr bwMode="auto">
          <a:xfrm>
            <a:off x="3352800" y="4953000"/>
            <a:ext cx="2095500" cy="161925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463</TotalTime>
  <Words>765</Words>
  <Application>Microsoft Office PowerPoint</Application>
  <PresentationFormat>On-screen Show (4:3)</PresentationFormat>
  <Paragraphs>124</Paragraphs>
  <Slides>19</Slides>
  <Notes>17</Notes>
  <HiddenSlides>0</HiddenSlides>
  <MMClips>1</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Apex</vt:lpstr>
      <vt:lpstr>Evolution of the Smartboard</vt:lpstr>
      <vt:lpstr>Early Chalkboard</vt:lpstr>
      <vt:lpstr>In the Beginning</vt:lpstr>
      <vt:lpstr>In the Beginning</vt:lpstr>
      <vt:lpstr>In the Beginning</vt:lpstr>
      <vt:lpstr>In the Beginning</vt:lpstr>
      <vt:lpstr>In the Beginning</vt:lpstr>
      <vt:lpstr>In the Beginning</vt:lpstr>
      <vt:lpstr>1990 Whiteboards begin to erase the chalkboard from schools</vt:lpstr>
      <vt:lpstr>S-Curve</vt:lpstr>
      <vt:lpstr>Smartboard</vt:lpstr>
      <vt:lpstr>Smartboard</vt:lpstr>
      <vt:lpstr>2001 SMART boards begin to make their mark on education </vt:lpstr>
      <vt:lpstr>Smartboard</vt:lpstr>
      <vt:lpstr>Smartboard</vt:lpstr>
      <vt:lpstr> New solutions make global collaboration easy and cost effective </vt:lpstr>
      <vt:lpstr>Smartboard</vt:lpstr>
      <vt:lpstr>Conclusion</vt:lpstr>
      <vt:lpstr>References</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Evolution of the Smartboard</dc:title>
  <dc:creator>Robert</dc:creator>
  <cp:lastModifiedBy>Robert</cp:lastModifiedBy>
  <cp:revision>55</cp:revision>
  <dcterms:created xsi:type="dcterms:W3CDTF">2010-02-02T00:25:22Z</dcterms:created>
  <dcterms:modified xsi:type="dcterms:W3CDTF">2010-02-14T23:15:29Z</dcterms:modified>
</cp:coreProperties>
</file>